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82" r:id="rId2"/>
    <p:sldId id="289" r:id="rId3"/>
    <p:sldId id="256" r:id="rId4"/>
    <p:sldId id="257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90" r:id="rId30"/>
    <p:sldId id="291" r:id="rId31"/>
    <p:sldId id="292" r:id="rId32"/>
    <p:sldId id="293" r:id="rId33"/>
    <p:sldId id="283" r:id="rId34"/>
    <p:sldId id="29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64" autoAdjust="0"/>
    <p:restoredTop sz="94671" autoAdjust="0"/>
  </p:normalViewPr>
  <p:slideViewPr>
    <p:cSldViewPr>
      <p:cViewPr varScale="1">
        <p:scale>
          <a:sx n="45" d="100"/>
          <a:sy n="45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8A9D-30B9-405B-9797-A99691EA8070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13497-8025-4766-8DF0-0719A92ED64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4554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27</a:t>
            </a:fld>
            <a:endParaRPr lang="el-G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29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30</a:t>
            </a:fld>
            <a:endParaRPr lang="el-G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31</a:t>
            </a:fld>
            <a:endParaRPr lang="el-G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32</a:t>
            </a:fld>
            <a:endParaRPr lang="el-G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33</a:t>
            </a:fld>
            <a:endParaRPr lang="el-G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34</a:t>
            </a:fld>
            <a:endParaRPr lang="el-G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35</a:t>
            </a:fld>
            <a:endParaRPr lang="el-G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36</a:t>
            </a:fld>
            <a:endParaRPr lang="el-G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37</a:t>
            </a:fld>
            <a:endParaRPr lang="el-G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38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3497-8025-4766-8DF0-0719A92ED648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CA3493-17B8-4ED7-8108-E885DBAF6EAD}" type="slidenum">
              <a:rPr lang="el-GR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F7C0-B8C4-417E-8CFB-5316011D4C6D}" type="datetimeFigureOut">
              <a:rPr lang="el-GR" smtClean="0"/>
              <a:pPr/>
              <a:t>23/1/2013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B7E4-1075-416D-B71A-4F5E344D581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373616" cy="2664296"/>
          </a:xfrm>
        </p:spPr>
        <p:txBody>
          <a:bodyPr>
            <a:normAutofit fontScale="90000"/>
          </a:bodyPr>
          <a:lstStyle/>
          <a:p>
            <a:r>
              <a:rPr lang="el-GR" sz="4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Το Αιγαίο στον χώρο και τον χρόνο</a:t>
            </a:r>
            <a:br>
              <a:rPr lang="el-GR" sz="4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Φύση – Πολιτισμός - Μοναδικότητα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072741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 idx="4294967295"/>
          </p:nvPr>
        </p:nvSpPr>
        <p:spPr>
          <a:xfrm>
            <a:off x="179512" y="-603448"/>
            <a:ext cx="8194675" cy="2339072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l" sz="4800" dirty="0">
                <a:solidFill>
                  <a:srgbClr val="FFFF00"/>
                </a:solidFill>
              </a:rPr>
              <a:t>
</a:t>
            </a:r>
            <a:r>
              <a:rPr lang="el" sz="4800" b="1" dirty="0">
                <a:solidFill>
                  <a:srgbClr val="FFFF00"/>
                </a:solidFill>
              </a:rPr>
              <a:t>Λέρος</a:t>
            </a:r>
          </a:p>
          <a:p>
            <a:endParaRPr dirty="0"/>
          </a:p>
        </p:txBody>
      </p:sp>
      <p:sp>
        <p:nvSpPr>
          <p:cNvPr id="66" name="Shape 66"/>
          <p:cNvSpPr/>
          <p:nvPr/>
        </p:nvSpPr>
        <p:spPr>
          <a:xfrm>
            <a:off x="4644008" y="1340768"/>
            <a:ext cx="4140350" cy="4847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  <p:sp>
        <p:nvSpPr>
          <p:cNvPr id="67" name="Shape 67"/>
          <p:cNvSpPr txBox="1"/>
          <p:nvPr/>
        </p:nvSpPr>
        <p:spPr>
          <a:xfrm>
            <a:off x="563800" y="969025"/>
            <a:ext cx="4386899" cy="5078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endParaRPr lang="el" sz="3000" dirty="0">
              <a:solidFill>
                <a:srgbClr val="FFFF00"/>
              </a:solidFill>
            </a:endParaRPr>
          </a:p>
          <a:p>
            <a:pPr marL="457200" lvl="0" indent="-457200" rt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l" sz="3600" dirty="0">
                <a:solidFill>
                  <a:srgbClr val="FFFF00"/>
                </a:solidFill>
              </a:rPr>
              <a:t>Τόπος Εξορίας</a:t>
            </a:r>
          </a:p>
          <a:p>
            <a:pPr marL="457200" lvl="0" indent="-457200" rt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l" sz="3600" dirty="0">
                <a:solidFill>
                  <a:srgbClr val="FFFF00"/>
                </a:solidFill>
              </a:rPr>
              <a:t>Κτίρια ιταλικής κατοχής</a:t>
            </a:r>
          </a:p>
          <a:p>
            <a:pPr marL="457200" lvl="0" indent="-457200" rt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l" sz="3600" dirty="0">
                <a:solidFill>
                  <a:srgbClr val="FFFF00"/>
                </a:solidFill>
              </a:rPr>
              <a:t>Παραλίες</a:t>
            </a:r>
          </a:p>
          <a:p>
            <a:pPr marL="457200" lvl="0" indent="-457200" rt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l" sz="3600" dirty="0">
                <a:solidFill>
                  <a:srgbClr val="FFFF00"/>
                </a:solidFill>
              </a:rPr>
              <a:t>Άνθρωποι</a:t>
            </a:r>
          </a:p>
          <a:p>
            <a:pPr marL="457200" lvl="0" indent="-457200" rt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l" sz="3600" dirty="0">
                <a:solidFill>
                  <a:srgbClr val="FFFF00"/>
                </a:solidFill>
              </a:rPr>
              <a:t>Κάστρα</a:t>
            </a:r>
          </a:p>
          <a:p>
            <a:pPr marL="457200" lvl="0" indent="-457200" rt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l" sz="3600" dirty="0">
                <a:solidFill>
                  <a:srgbClr val="FFFF00"/>
                </a:solidFill>
              </a:rPr>
              <a:t>Ψυχιατρικό Νοσοκομείο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4294967295"/>
          </p:nvPr>
        </p:nvSpPr>
        <p:spPr>
          <a:xfrm>
            <a:off x="251520" y="1844824"/>
            <a:ext cx="8229600" cy="484028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l" dirty="0">
                <a:solidFill>
                  <a:srgbClr val="FFFF00"/>
                </a:solidFill>
              </a:rPr>
              <a:t>
</a:t>
            </a:r>
          </a:p>
          <a:p>
            <a:endParaRPr dirty="0"/>
          </a:p>
          <a:p>
            <a:pPr lvl="0" rtl="0">
              <a:buNone/>
            </a:pPr>
            <a:r>
              <a:rPr lang="el" dirty="0">
                <a:solidFill>
                  <a:srgbClr val="FFFF00"/>
                </a:solidFill>
              </a:rPr>
              <a:t>Το κάστρο</a:t>
            </a:r>
          </a:p>
        </p:txBody>
      </p:sp>
      <p:sp>
        <p:nvSpPr>
          <p:cNvPr id="74" name="Shape 74"/>
          <p:cNvSpPr/>
          <p:nvPr/>
        </p:nvSpPr>
        <p:spPr>
          <a:xfrm>
            <a:off x="211425" y="274637"/>
            <a:ext cx="4445000" cy="295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75" name="Shape 75"/>
          <p:cNvSpPr/>
          <p:nvPr/>
        </p:nvSpPr>
        <p:spPr>
          <a:xfrm>
            <a:off x="4947275" y="1600337"/>
            <a:ext cx="3810000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4294967295"/>
          </p:nvPr>
        </p:nvSpPr>
        <p:spPr>
          <a:xfrm>
            <a:off x="179512" y="1700808"/>
            <a:ext cx="8229600" cy="484028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l" dirty="0">
                <a:solidFill>
                  <a:srgbClr val="FFFF00"/>
                </a:solidFill>
              </a:rPr>
              <a:t>
</a:t>
            </a:r>
          </a:p>
          <a:p>
            <a:endParaRPr dirty="0"/>
          </a:p>
          <a:p>
            <a:endParaRPr dirty="0"/>
          </a:p>
          <a:p>
            <a:pPr lvl="0" rtl="0">
              <a:buNone/>
            </a:pPr>
            <a:r>
              <a:rPr lang="el" dirty="0">
                <a:solidFill>
                  <a:srgbClr val="FFFF00"/>
                </a:solidFill>
              </a:rPr>
              <a:t>Παραλία στα Άλιντα</a:t>
            </a:r>
          </a:p>
          <a:p>
            <a:endParaRPr dirty="0"/>
          </a:p>
          <a:p>
            <a:endParaRPr dirty="0"/>
          </a:p>
          <a:p>
            <a:pPr>
              <a:buNone/>
            </a:pPr>
            <a:r>
              <a:rPr lang="el" dirty="0">
                <a:solidFill>
                  <a:srgbClr val="FFFF00"/>
                </a:solidFill>
              </a:rPr>
              <a:t>Ψυχιατρικό Νοσοκομείο </a:t>
            </a:r>
          </a:p>
        </p:txBody>
      </p:sp>
      <p:sp>
        <p:nvSpPr>
          <p:cNvPr id="82" name="Shape 82"/>
          <p:cNvSpPr/>
          <p:nvPr/>
        </p:nvSpPr>
        <p:spPr>
          <a:xfrm>
            <a:off x="251520" y="188640"/>
            <a:ext cx="5152854" cy="3837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83" name="Shape 83"/>
          <p:cNvSpPr/>
          <p:nvPr/>
        </p:nvSpPr>
        <p:spPr>
          <a:xfrm>
            <a:off x="5003630" y="3371164"/>
            <a:ext cx="4091170" cy="3128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384300"/>
          </a:xfrm>
        </p:spPr>
        <p:txBody>
          <a:bodyPr/>
          <a:lstStyle/>
          <a:p>
            <a:pPr algn="ctr"/>
            <a:r>
              <a:rPr lang="el-GR" b="1" dirty="0"/>
              <a:t>Νάξος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800"/>
              <a:t>Κεντρικό Αιγαίο</a:t>
            </a:r>
          </a:p>
          <a:p>
            <a:r>
              <a:rPr lang="el-GR" sz="2800"/>
              <a:t>Ανατολικές Κυκλάδες</a:t>
            </a:r>
          </a:p>
          <a:p>
            <a:r>
              <a:rPr lang="el-GR" sz="2800"/>
              <a:t>Ωοειδές Σχήμα</a:t>
            </a:r>
          </a:p>
          <a:p>
            <a:r>
              <a:rPr lang="el-GR" sz="2800"/>
              <a:t>Κοιτάσματα γρανίτη, μαρμάρου, σμύριδας</a:t>
            </a:r>
          </a:p>
          <a:p>
            <a:r>
              <a:rPr lang="el-GR" sz="2800"/>
              <a:t>Ζεύς ή Ζάς (υψηλότερο βουνό)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l-GR" sz="2800"/>
          </a:p>
        </p:txBody>
      </p:sp>
      <p:pic>
        <p:nvPicPr>
          <p:cNvPr id="10246" name="Picture 6" descr="GR_Nax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4180984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10404475" y="549275"/>
            <a:ext cx="8229600" cy="1384300"/>
          </a:xfrm>
        </p:spPr>
        <p:txBody>
          <a:bodyPr/>
          <a:lstStyle/>
          <a:p>
            <a:endParaRPr lang="el-GR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8913"/>
            <a:ext cx="4038600" cy="56149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sz="2400" b="1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b="1"/>
              <a:t>       </a:t>
            </a:r>
            <a:r>
              <a:rPr lang="el-GR" b="1" u="sng"/>
              <a:t>Αξιοθέατα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b="1" u="sng"/>
          </a:p>
          <a:p>
            <a:pPr>
              <a:lnSpc>
                <a:spcPct val="80000"/>
              </a:lnSpc>
            </a:pPr>
            <a:r>
              <a:rPr lang="el-GR" sz="2400"/>
              <a:t>Πορτάρα</a:t>
            </a:r>
          </a:p>
          <a:p>
            <a:pPr>
              <a:lnSpc>
                <a:spcPct val="80000"/>
              </a:lnSpc>
            </a:pPr>
            <a:endParaRPr lang="el-GR" sz="2400"/>
          </a:p>
          <a:p>
            <a:pPr>
              <a:lnSpc>
                <a:spcPct val="80000"/>
              </a:lnSpc>
            </a:pPr>
            <a:r>
              <a:rPr lang="el-GR" sz="2400"/>
              <a:t>Ιερό της Δήμητρας</a:t>
            </a:r>
          </a:p>
          <a:p>
            <a:pPr>
              <a:lnSpc>
                <a:spcPct val="80000"/>
              </a:lnSpc>
            </a:pPr>
            <a:endParaRPr lang="el-GR" sz="2400"/>
          </a:p>
          <a:p>
            <a:pPr>
              <a:lnSpc>
                <a:spcPct val="80000"/>
              </a:lnSpc>
            </a:pPr>
            <a:r>
              <a:rPr lang="el-GR" sz="2400"/>
              <a:t>Παναγία Δροσιανή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88913"/>
            <a:ext cx="4038600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l-GR" sz="2000"/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b="1"/>
              <a:t>           </a:t>
            </a:r>
            <a:r>
              <a:rPr lang="el-GR" b="1" u="sng"/>
              <a:t>Χοροί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/>
          </a:p>
          <a:p>
            <a:pPr>
              <a:lnSpc>
                <a:spcPct val="80000"/>
              </a:lnSpc>
            </a:pPr>
            <a:r>
              <a:rPr lang="el-GR" sz="2400"/>
              <a:t>Καλαμαθιανός</a:t>
            </a:r>
          </a:p>
          <a:p>
            <a:pPr>
              <a:lnSpc>
                <a:spcPct val="80000"/>
              </a:lnSpc>
            </a:pPr>
            <a:endParaRPr lang="el-GR" sz="2400"/>
          </a:p>
          <a:p>
            <a:pPr>
              <a:lnSpc>
                <a:spcPct val="80000"/>
              </a:lnSpc>
            </a:pPr>
            <a:r>
              <a:rPr lang="el-GR" sz="2400"/>
              <a:t>Μπάλλος</a:t>
            </a:r>
          </a:p>
          <a:p>
            <a:pPr>
              <a:lnSpc>
                <a:spcPct val="80000"/>
              </a:lnSpc>
            </a:pPr>
            <a:endParaRPr lang="el-GR" sz="2400"/>
          </a:p>
          <a:p>
            <a:pPr>
              <a:lnSpc>
                <a:spcPct val="80000"/>
              </a:lnSpc>
            </a:pPr>
            <a:r>
              <a:rPr lang="el-GR" sz="2400"/>
              <a:t>Κοτσάκια</a:t>
            </a:r>
          </a:p>
          <a:p>
            <a:pPr>
              <a:lnSpc>
                <a:spcPct val="80000"/>
              </a:lnSpc>
            </a:pPr>
            <a:endParaRPr lang="el-GR" sz="2400"/>
          </a:p>
          <a:p>
            <a:pPr>
              <a:lnSpc>
                <a:spcPct val="80000"/>
              </a:lnSpc>
            </a:pPr>
            <a:r>
              <a:rPr lang="el-GR" sz="2400"/>
              <a:t>Βιτζηλαιαδίστικος</a:t>
            </a:r>
          </a:p>
          <a:p>
            <a:pPr>
              <a:lnSpc>
                <a:spcPct val="80000"/>
              </a:lnSpc>
            </a:pPr>
            <a:endParaRPr lang="el-GR" sz="2400"/>
          </a:p>
          <a:p>
            <a:pPr>
              <a:lnSpc>
                <a:spcPct val="80000"/>
              </a:lnSpc>
            </a:pPr>
            <a:r>
              <a:rPr lang="el-GR" sz="2400"/>
              <a:t>Βλάχα</a:t>
            </a:r>
          </a:p>
          <a:p>
            <a:pPr>
              <a:lnSpc>
                <a:spcPct val="80000"/>
              </a:lnSpc>
            </a:pPr>
            <a:endParaRPr lang="el-GR" sz="2400"/>
          </a:p>
          <a:p>
            <a:pPr>
              <a:lnSpc>
                <a:spcPct val="80000"/>
              </a:lnSpc>
            </a:pPr>
            <a:r>
              <a:rPr lang="el-GR" sz="2400"/>
              <a:t>Συρτός</a:t>
            </a:r>
          </a:p>
        </p:txBody>
      </p:sp>
      <p:pic>
        <p:nvPicPr>
          <p:cNvPr id="35844" name="Picture 4" descr="http://upload.wikimedia.org/wikipedia/commons/thumb/b/ba/Naxos_Gate.JPG/250px-Naxos_G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77287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84300"/>
          </a:xfrm>
        </p:spPr>
        <p:txBody>
          <a:bodyPr/>
          <a:lstStyle/>
          <a:p>
            <a:pPr algn="ctr"/>
            <a:r>
              <a:rPr lang="el-GR" b="1" dirty="0"/>
              <a:t>Χίος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800" dirty="0"/>
              <a:t>Ανατολικό Αιγαίο</a:t>
            </a:r>
          </a:p>
          <a:p>
            <a:r>
              <a:rPr lang="el-GR" sz="2800" dirty="0"/>
              <a:t>Πέμπτο Μεγαλύτερο Νησί</a:t>
            </a:r>
          </a:p>
          <a:p>
            <a:r>
              <a:rPr lang="el-GR" sz="2800" dirty="0"/>
              <a:t>Ορεινό Έδαφος</a:t>
            </a:r>
          </a:p>
          <a:p>
            <a:r>
              <a:rPr lang="el-GR" sz="2800" dirty="0"/>
              <a:t>Μεσογειακό Κλίμα</a:t>
            </a:r>
          </a:p>
          <a:p>
            <a:r>
              <a:rPr lang="el-GR" sz="2800" dirty="0"/>
              <a:t>Οροσειρά </a:t>
            </a:r>
            <a:r>
              <a:rPr lang="el-GR" sz="2800" dirty="0" err="1" smtClean="0"/>
              <a:t>Πελιναίο</a:t>
            </a:r>
            <a:r>
              <a:rPr lang="el-GR" sz="2800" dirty="0" smtClean="0"/>
              <a:t> (</a:t>
            </a:r>
            <a:r>
              <a:rPr lang="el-GR" sz="2800" dirty="0"/>
              <a:t>1.297μ.)</a:t>
            </a:r>
          </a:p>
          <a:p>
            <a:pPr>
              <a:buFontTx/>
              <a:buNone/>
            </a:pPr>
            <a:endParaRPr lang="el-GR" sz="2800" dirty="0"/>
          </a:p>
          <a:p>
            <a:endParaRPr lang="el-GR" sz="2800" dirty="0"/>
          </a:p>
          <a:p>
            <a:endParaRPr lang="el-GR" sz="280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l-GR" sz="2800"/>
          </a:p>
        </p:txBody>
      </p:sp>
      <p:pic>
        <p:nvPicPr>
          <p:cNvPr id="14342" name="Picture 6" descr="GreeceChi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176713" cy="41767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-9829800" y="1484313"/>
            <a:ext cx="8229600" cy="1384300"/>
          </a:xfrm>
        </p:spPr>
        <p:txBody>
          <a:bodyPr/>
          <a:lstStyle/>
          <a:p>
            <a:endParaRPr lang="el-G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716016" y="260648"/>
            <a:ext cx="4038600" cy="5554662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b="1" u="sng"/>
              <a:t>Αξιοθέατα</a:t>
            </a:r>
          </a:p>
          <a:p>
            <a:pPr algn="ctr">
              <a:buFontTx/>
              <a:buNone/>
            </a:pPr>
            <a:endParaRPr lang="el-GR"/>
          </a:p>
          <a:p>
            <a:r>
              <a:rPr lang="el-GR"/>
              <a:t>Νέα Μονή</a:t>
            </a:r>
          </a:p>
          <a:p>
            <a:endParaRPr lang="el-GR"/>
          </a:p>
          <a:p>
            <a:r>
              <a:rPr lang="el-GR"/>
              <a:t>Δημόσια Ιστορική Κεντρική Βιβλιοθήκη «</a:t>
            </a:r>
            <a:r>
              <a:rPr lang="el-GR" i="1"/>
              <a:t>Κοραής</a:t>
            </a:r>
            <a:r>
              <a:rPr lang="el-GR"/>
              <a:t>»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332656"/>
            <a:ext cx="4038600" cy="5614987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l-GR" b="1" u="sng" dirty="0"/>
              <a:t>Προϊόντα</a:t>
            </a:r>
          </a:p>
          <a:p>
            <a:endParaRPr lang="el-GR" dirty="0"/>
          </a:p>
          <a:p>
            <a:r>
              <a:rPr lang="el-GR" dirty="0"/>
              <a:t>Μαστίχα</a:t>
            </a:r>
          </a:p>
          <a:p>
            <a:endParaRPr lang="el-GR" dirty="0"/>
          </a:p>
          <a:p>
            <a:r>
              <a:rPr lang="el-GR" dirty="0"/>
              <a:t>Λάδι</a:t>
            </a:r>
          </a:p>
          <a:p>
            <a:endParaRPr lang="el-GR" dirty="0"/>
          </a:p>
          <a:p>
            <a:r>
              <a:rPr lang="el-GR" dirty="0"/>
              <a:t>Σύκα</a:t>
            </a:r>
          </a:p>
          <a:p>
            <a:endParaRPr lang="el-GR" dirty="0"/>
          </a:p>
          <a:p>
            <a:r>
              <a:rPr lang="el-GR" dirty="0" smtClean="0"/>
              <a:t>Κρασί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Πορτοκάλια</a:t>
            </a:r>
            <a:endParaRPr lang="el-GR" dirty="0"/>
          </a:p>
          <a:p>
            <a:endParaRPr lang="el-GR" dirty="0"/>
          </a:p>
          <a:p>
            <a:pPr>
              <a:buFontTx/>
              <a:buNone/>
            </a:pPr>
            <a:endParaRPr lang="el-GR" dirty="0"/>
          </a:p>
        </p:txBody>
      </p:sp>
      <p:pic>
        <p:nvPicPr>
          <p:cNvPr id="31746" name="Picture 2" descr="http://upload.wikimedia.org/wikipedia/commons/thumb/7/78/Mastic.jpg/220px-Mas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34892"/>
            <a:ext cx="3214710" cy="24110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el-GR" b="1" dirty="0" smtClean="0"/>
              <a:t>Πάρος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268760"/>
            <a:ext cx="4608512" cy="518457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Ανήκει στις </a:t>
            </a:r>
            <a:r>
              <a:rPr lang="el-GR" dirty="0" smtClean="0"/>
              <a:t>Κυκλάδες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Εύκρατο </a:t>
            </a:r>
            <a:r>
              <a:rPr lang="el-GR" dirty="0" smtClean="0"/>
              <a:t>κλίμα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Το έδαφος είναι </a:t>
            </a:r>
            <a:r>
              <a:rPr lang="el-GR" dirty="0" smtClean="0"/>
              <a:t>πετρώδες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Όμορφες </a:t>
            </a:r>
            <a:r>
              <a:rPr lang="el-GR" dirty="0" smtClean="0"/>
              <a:t>παραλίες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Παραγωγή τοπικών </a:t>
            </a:r>
            <a:r>
              <a:rPr lang="el-GR" dirty="0" smtClean="0"/>
              <a:t>προϊόντων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 descr="GR Par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85293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8229600" y="980728"/>
            <a:ext cx="8229600" cy="1143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264696"/>
          </a:xfrm>
        </p:spPr>
        <p:txBody>
          <a:bodyPr/>
          <a:lstStyle/>
          <a:p>
            <a:r>
              <a:rPr lang="el-GR" dirty="0" smtClean="0"/>
              <a:t>Ασκληπιείο</a:t>
            </a:r>
          </a:p>
          <a:p>
            <a:endParaRPr lang="el-GR" dirty="0"/>
          </a:p>
          <a:p>
            <a:r>
              <a:rPr lang="el-GR" dirty="0" smtClean="0"/>
              <a:t>Αρχαιολογικό Μουσείο </a:t>
            </a:r>
          </a:p>
          <a:p>
            <a:endParaRPr lang="el-GR" dirty="0" smtClean="0"/>
          </a:p>
          <a:p>
            <a:r>
              <a:rPr lang="el-GR" dirty="0" smtClean="0"/>
              <a:t>Παναγιά Εκατονταπυλιανή</a:t>
            </a:r>
          </a:p>
          <a:p>
            <a:endParaRPr lang="el-GR" dirty="0" smtClean="0"/>
          </a:p>
          <a:p>
            <a:r>
              <a:rPr lang="el-GR" dirty="0" smtClean="0"/>
              <a:t>Καλοκαιρινά Πανηγύρια</a:t>
            </a:r>
          </a:p>
          <a:p>
            <a:endParaRPr lang="el-GR" dirty="0" smtClean="0"/>
          </a:p>
          <a:p>
            <a:r>
              <a:rPr lang="el-GR" dirty="0" smtClean="0"/>
              <a:t>Ατύχημα στην  Πάρο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14338" name="Picture 2" descr="http://upload.wikimedia.org/wikipedia/commons/thumb/3/3a/CycladesWindmill06749.jpg/220px-CycladesWindmill06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4"/>
            <a:ext cx="3024336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l-GR" b="1" dirty="0" smtClean="0"/>
              <a:t>Ρόδος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Ανήκει στα Δωδεκάνησα</a:t>
            </a:r>
          </a:p>
          <a:p>
            <a:endParaRPr lang="el-GR" dirty="0"/>
          </a:p>
          <a:p>
            <a:r>
              <a:rPr lang="el-GR" dirty="0" smtClean="0"/>
              <a:t>Κολοσσός της Ρόδου</a:t>
            </a:r>
          </a:p>
          <a:p>
            <a:endParaRPr lang="el-GR" dirty="0" smtClean="0"/>
          </a:p>
          <a:p>
            <a:r>
              <a:rPr lang="el-GR" dirty="0" smtClean="0"/>
              <a:t>Νεότερη ιστορία</a:t>
            </a:r>
          </a:p>
          <a:p>
            <a:endParaRPr lang="el-GR" dirty="0"/>
          </a:p>
          <a:p>
            <a:r>
              <a:rPr lang="el-GR" dirty="0" smtClean="0"/>
              <a:t>Αρχαιολογία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32770" name="Picture 2" descr="GR Rhod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2204864"/>
            <a:ext cx="3784361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395536" y="908720"/>
            <a:ext cx="4536504" cy="5400600"/>
          </a:xfrm>
        </p:spPr>
        <p:txBody>
          <a:bodyPr/>
          <a:lstStyle/>
          <a:p>
            <a:r>
              <a:rPr lang="el-GR" dirty="0" smtClean="0">
                <a:latin typeface="Trebuchet MS" pitchFamily="34" charset="0"/>
              </a:rPr>
              <a:t>Κυκλάδες</a:t>
            </a:r>
          </a:p>
          <a:p>
            <a:r>
              <a:rPr lang="el-GR" dirty="0" smtClean="0">
                <a:latin typeface="Trebuchet MS" pitchFamily="34" charset="0"/>
              </a:rPr>
              <a:t>Δωδεκάνησα</a:t>
            </a:r>
          </a:p>
          <a:p>
            <a:r>
              <a:rPr lang="el-GR" dirty="0" smtClean="0">
                <a:latin typeface="Trebuchet MS" pitchFamily="34" charset="0"/>
              </a:rPr>
              <a:t>Βόρειο Αιγαίο – Σποράδες</a:t>
            </a:r>
          </a:p>
          <a:p>
            <a:r>
              <a:rPr lang="el-GR" dirty="0" smtClean="0">
                <a:latin typeface="Trebuchet MS" pitchFamily="34" charset="0"/>
              </a:rPr>
              <a:t>Αργοσαρωνικός </a:t>
            </a:r>
          </a:p>
          <a:p>
            <a:r>
              <a:rPr lang="el-GR" dirty="0" smtClean="0">
                <a:latin typeface="Trebuchet MS" pitchFamily="34" charset="0"/>
              </a:rPr>
              <a:t>Παράλια (Ελληνικά)</a:t>
            </a:r>
          </a:p>
          <a:p>
            <a:r>
              <a:rPr lang="el-GR" dirty="0" smtClean="0">
                <a:latin typeface="Trebuchet MS" pitchFamily="34" charset="0"/>
              </a:rPr>
              <a:t>Εύβοια – Κρήτη</a:t>
            </a:r>
          </a:p>
          <a:p>
            <a:r>
              <a:rPr lang="el-GR" dirty="0" smtClean="0">
                <a:latin typeface="Trebuchet MS" pitchFamily="34" charset="0"/>
              </a:rPr>
              <a:t>Μικρασιατικά Παράλια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 descr="http://upload.wikimedia.org/wikipedia/commons/thumb/d/d7/Aegeansea.jpg/250px-Aegeans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435986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332656"/>
            <a:ext cx="4248472" cy="6120680"/>
          </a:xfrm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Οικονομία &amp; Ανάπτυξη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Τοπικά προϊόντα</a:t>
            </a:r>
          </a:p>
          <a:p>
            <a:endParaRPr lang="el-GR" dirty="0" smtClean="0"/>
          </a:p>
          <a:p>
            <a:r>
              <a:rPr lang="el-GR" dirty="0" smtClean="0"/>
              <a:t>Πολυάριθμες παραλίες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Παλάτι Μεγάλου </a:t>
            </a:r>
            <a:r>
              <a:rPr lang="el-GR" dirty="0" err="1"/>
              <a:t>Μ</a:t>
            </a:r>
            <a:r>
              <a:rPr lang="el-GR" dirty="0" err="1" smtClean="0"/>
              <a:t>αγίστρου</a:t>
            </a:r>
            <a:endParaRPr lang="el-GR" dirty="0"/>
          </a:p>
        </p:txBody>
      </p:sp>
      <p:pic>
        <p:nvPicPr>
          <p:cNvPr id="53254" name="Picture 6" descr="http://www.xn--pxavbfn.ws/rodos-photos/rodos-odhgos-gia-to-nhsi-ths-rodou-jenodocheia-paralies-plhrofories-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el-GR" b="1" dirty="0"/>
              <a:t>Σκιάθος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70912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/>
          </a:p>
          <a:p>
            <a:r>
              <a:rPr lang="el-GR" dirty="0"/>
              <a:t>Β. Σποράδες, Νομός Μαγνησίας</a:t>
            </a:r>
          </a:p>
          <a:p>
            <a:r>
              <a:rPr lang="el-GR" dirty="0"/>
              <a:t>Μεσογειακό κλίμα</a:t>
            </a:r>
          </a:p>
          <a:p>
            <a:r>
              <a:rPr lang="el-GR" dirty="0"/>
              <a:t>Οικονομική ζωή</a:t>
            </a:r>
          </a:p>
          <a:p>
            <a:r>
              <a:rPr lang="el-GR" dirty="0"/>
              <a:t>Γιορτές και </a:t>
            </a:r>
            <a:r>
              <a:rPr lang="el-GR" dirty="0" smtClean="0"/>
              <a:t>έθιμα</a:t>
            </a:r>
            <a:endParaRPr lang="el-G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4355196" cy="37291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404664"/>
            <a:ext cx="3826768" cy="576064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Αθηναϊκή συμμαχία – Κατοχή</a:t>
            </a:r>
          </a:p>
          <a:p>
            <a:r>
              <a:rPr lang="el-GR" dirty="0" smtClean="0"/>
              <a:t>1821: Νησί του ελεύθερου ελληνικού κράτους</a:t>
            </a:r>
          </a:p>
          <a:p>
            <a:r>
              <a:rPr lang="el-GR" dirty="0" smtClean="0"/>
              <a:t>Πατρίδα του Παπαδιαμάντη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430712" cy="3322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61048"/>
            <a:ext cx="5349875" cy="2471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Άνδρος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925144"/>
          </a:xfrm>
        </p:spPr>
        <p:txBody>
          <a:bodyPr>
            <a:normAutofit/>
          </a:bodyPr>
          <a:lstStyle/>
          <a:p>
            <a:r>
              <a:rPr lang="el-GR" dirty="0"/>
              <a:t>Κυκλάδες</a:t>
            </a:r>
          </a:p>
          <a:p>
            <a:r>
              <a:rPr lang="el-GR" dirty="0"/>
              <a:t>Ονομασία  νησιού: Στρατηγός Άνδρος</a:t>
            </a:r>
          </a:p>
          <a:p>
            <a:r>
              <a:rPr lang="el-GR" dirty="0"/>
              <a:t>Αμμώδεις παραλίες, πλούσια βλάστηση, ισχυρή ναυτιλία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036629" cy="37444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060848"/>
            <a:ext cx="3888432" cy="2475656"/>
          </a:xfrm>
        </p:spPr>
        <p:txBody>
          <a:bodyPr/>
          <a:lstStyle/>
          <a:p>
            <a:r>
              <a:rPr lang="el-GR" dirty="0" smtClean="0"/>
              <a:t>Ξένη κατοχή</a:t>
            </a:r>
          </a:p>
          <a:p>
            <a:r>
              <a:rPr lang="el-GR" dirty="0" smtClean="0"/>
              <a:t>Ήθη και έθιμα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3600400" cy="38164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5207000" cy="2379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Σύρος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53136"/>
          </a:xfrm>
        </p:spPr>
        <p:txBody>
          <a:bodyPr/>
          <a:lstStyle/>
          <a:p>
            <a:r>
              <a:rPr lang="el-GR" dirty="0" smtClean="0"/>
              <a:t>Κέντρο των Κυκλάδων</a:t>
            </a:r>
          </a:p>
          <a:p>
            <a:r>
              <a:rPr lang="el-GR" dirty="0" smtClean="0"/>
              <a:t>Οικονομική ανάπτυξη κατά τον 18</a:t>
            </a:r>
            <a:r>
              <a:rPr lang="el-GR" baseline="30000" dirty="0" smtClean="0"/>
              <a:t>ο</a:t>
            </a:r>
            <a:r>
              <a:rPr lang="el-GR" dirty="0" smtClean="0"/>
              <a:t> και 19</a:t>
            </a:r>
            <a:r>
              <a:rPr lang="el-GR" baseline="30000" dirty="0" smtClean="0"/>
              <a:t>ο</a:t>
            </a:r>
            <a:r>
              <a:rPr lang="el-GR" dirty="0" smtClean="0"/>
              <a:t> αι.</a:t>
            </a:r>
          </a:p>
          <a:p>
            <a:r>
              <a:rPr lang="el-GR" dirty="0" smtClean="0"/>
              <a:t>Μεγάλη ανάπτυξη του εμπορίου </a:t>
            </a:r>
            <a:endParaRPr lang="el-GR" dirty="0"/>
          </a:p>
        </p:txBody>
      </p:sp>
      <p:pic>
        <p:nvPicPr>
          <p:cNvPr id="58370" name="Picture 2" descr="GR Syr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120748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08720"/>
            <a:ext cx="4330824" cy="4997152"/>
          </a:xfrm>
        </p:spPr>
        <p:txBody>
          <a:bodyPr/>
          <a:lstStyle/>
          <a:p>
            <a:r>
              <a:rPr lang="el-GR" dirty="0" smtClean="0"/>
              <a:t>Σπουδαία νεοκλασικά αρχιτεκτονικά οικήματα:</a:t>
            </a:r>
            <a:r>
              <a:rPr lang="en-US" dirty="0" smtClean="0"/>
              <a:t> </a:t>
            </a:r>
            <a:r>
              <a:rPr lang="el-GR" dirty="0" smtClean="0"/>
              <a:t>Δημαρχείο, Όπερα</a:t>
            </a:r>
          </a:p>
          <a:p>
            <a:r>
              <a:rPr lang="el-GR" dirty="0" smtClean="0"/>
              <a:t>Σήμερα γνωστός τουριστικός προορισμός</a:t>
            </a:r>
            <a:endParaRPr lang="el-GR" dirty="0"/>
          </a:p>
        </p:txBody>
      </p:sp>
      <p:pic>
        <p:nvPicPr>
          <p:cNvPr id="59394" name="Picture 2" descr="Η Ερμούπολη και η Άνω Σύρος από το λιμάνι του νησιο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40968"/>
            <a:ext cx="486054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Κρήτη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925144"/>
          </a:xfrm>
        </p:spPr>
        <p:txBody>
          <a:bodyPr/>
          <a:lstStyle/>
          <a:p>
            <a:r>
              <a:rPr lang="el-GR" dirty="0" smtClean="0"/>
              <a:t>Μεγαλύτερο νησί της Ελλάδας και 5</a:t>
            </a:r>
            <a:r>
              <a:rPr lang="el-GR" baseline="30000" dirty="0" smtClean="0"/>
              <a:t>ο</a:t>
            </a:r>
            <a:r>
              <a:rPr lang="el-GR" dirty="0" smtClean="0"/>
              <a:t> στη Μεσόγειο</a:t>
            </a:r>
          </a:p>
          <a:p>
            <a:r>
              <a:rPr lang="el-GR" dirty="0" smtClean="0"/>
              <a:t>Σπουδαία γεωπολιτική θέση</a:t>
            </a:r>
          </a:p>
          <a:p>
            <a:r>
              <a:rPr lang="el-GR" dirty="0" smtClean="0"/>
              <a:t>Πολιτισμός: </a:t>
            </a:r>
            <a:r>
              <a:rPr lang="el-GR" dirty="0" smtClean="0"/>
              <a:t>Κρητική </a:t>
            </a:r>
            <a:r>
              <a:rPr lang="el-GR" dirty="0" smtClean="0"/>
              <a:t>διάλεκτος, </a:t>
            </a:r>
            <a:r>
              <a:rPr lang="el-GR" dirty="0" smtClean="0"/>
              <a:t>Μαντινάδες </a:t>
            </a:r>
            <a:r>
              <a:rPr lang="el-GR" dirty="0" smtClean="0"/>
              <a:t>Μουσική, Χοροί, Λογοτεχνία, Ζωγραφική</a:t>
            </a:r>
          </a:p>
        </p:txBody>
      </p:sp>
      <p:pic>
        <p:nvPicPr>
          <p:cNvPr id="61442" name="Picture 2" descr="Χάρτης της Ελλάδας με Κρήτη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81218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0"/>
            <a:ext cx="4000528" cy="6572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Οικονομία: γεωργία- κτηνοτροφία</a:t>
            </a:r>
          </a:p>
          <a:p>
            <a:r>
              <a:rPr lang="el-GR" dirty="0" smtClean="0"/>
              <a:t>Ιστορία: </a:t>
            </a:r>
          </a:p>
          <a:p>
            <a:pPr marL="571500" indent="-571500">
              <a:buFont typeface="+mj-lt"/>
              <a:buAutoNum type="arabicPeriod"/>
            </a:pPr>
            <a:r>
              <a:rPr lang="el-GR" sz="3000" dirty="0" smtClean="0"/>
              <a:t>Α</a:t>
            </a:r>
            <a:r>
              <a:rPr lang="el-GR" sz="3000" dirty="0" smtClean="0"/>
              <a:t>νακτορική </a:t>
            </a:r>
            <a:r>
              <a:rPr lang="el-GR" sz="3000" dirty="0" smtClean="0"/>
              <a:t>περίοδος, </a:t>
            </a:r>
          </a:p>
          <a:p>
            <a:pPr marL="571500" indent="-571500">
              <a:buFont typeface="+mj-lt"/>
              <a:buAutoNum type="arabicPeriod"/>
            </a:pPr>
            <a:r>
              <a:rPr lang="el-GR" sz="3000" dirty="0" smtClean="0"/>
              <a:t>Κ</a:t>
            </a:r>
            <a:r>
              <a:rPr lang="el-GR" sz="3000" dirty="0" smtClean="0"/>
              <a:t>ατάληψη </a:t>
            </a:r>
            <a:r>
              <a:rPr lang="el-GR" sz="3000" dirty="0" smtClean="0"/>
              <a:t>από Αχαιούς και Δωριείς</a:t>
            </a:r>
          </a:p>
          <a:p>
            <a:pPr marL="571500" indent="-571500">
              <a:buFont typeface="+mj-lt"/>
              <a:buAutoNum type="arabicPeriod"/>
            </a:pPr>
            <a:r>
              <a:rPr lang="el-GR" sz="3000" dirty="0" smtClean="0"/>
              <a:t>Ρωμαιοκρατία</a:t>
            </a:r>
          </a:p>
          <a:p>
            <a:pPr marL="571500" indent="-571500">
              <a:buFont typeface="+mj-lt"/>
              <a:buAutoNum type="arabicPeriod"/>
            </a:pPr>
            <a:r>
              <a:rPr lang="el-GR" sz="3000" dirty="0" err="1" smtClean="0"/>
              <a:t>Πρωτοβυζαντινή</a:t>
            </a:r>
            <a:r>
              <a:rPr lang="el-GR" sz="3000" dirty="0" smtClean="0"/>
              <a:t> περίοδος</a:t>
            </a:r>
          </a:p>
          <a:p>
            <a:pPr marL="571500" indent="-571500">
              <a:buFont typeface="+mj-lt"/>
              <a:buAutoNum type="arabicPeriod"/>
            </a:pPr>
            <a:r>
              <a:rPr lang="el-GR" sz="3000" dirty="0" err="1" smtClean="0"/>
              <a:t>Αραβοκρατία</a:t>
            </a:r>
            <a:endParaRPr lang="el-GR" sz="3000" dirty="0" smtClean="0"/>
          </a:p>
          <a:p>
            <a:pPr marL="571500" indent="-571500">
              <a:buFont typeface="+mj-lt"/>
              <a:buAutoNum type="arabicPeriod"/>
            </a:pPr>
            <a:r>
              <a:rPr lang="el-GR" sz="3000" dirty="0" smtClean="0"/>
              <a:t>Α</a:t>
            </a:r>
            <a:r>
              <a:rPr lang="el-GR" sz="3000" dirty="0" smtClean="0"/>
              <a:t>νακατάληψη </a:t>
            </a:r>
            <a:r>
              <a:rPr lang="el-GR" sz="3000" dirty="0" smtClean="0"/>
              <a:t>Κρήτης από Ν. Φωκά</a:t>
            </a:r>
          </a:p>
          <a:p>
            <a:pPr marL="571500" indent="-571500">
              <a:buFont typeface="+mj-lt"/>
              <a:buAutoNum type="arabicPeriod"/>
            </a:pPr>
            <a:r>
              <a:rPr lang="el-GR" sz="3000" dirty="0" smtClean="0"/>
              <a:t>Ενετοκρατία</a:t>
            </a:r>
          </a:p>
          <a:p>
            <a:pPr marL="571500" indent="-571500">
              <a:buFont typeface="+mj-lt"/>
              <a:buAutoNum type="arabicPeriod"/>
            </a:pPr>
            <a:r>
              <a:rPr lang="el-GR" sz="3000" dirty="0" smtClean="0"/>
              <a:t>Τουρκοκρατία</a:t>
            </a:r>
          </a:p>
          <a:p>
            <a:pPr marL="571500" indent="-571500"/>
            <a:endParaRPr lang="el-GR" sz="3000" dirty="0" smtClean="0"/>
          </a:p>
          <a:p>
            <a:endParaRPr lang="el-GR" dirty="0" smtClean="0"/>
          </a:p>
        </p:txBody>
      </p:sp>
      <p:pic>
        <p:nvPicPr>
          <p:cNvPr id="60420" name="Picture 4" descr="https://encrypted-tbn2.gstatic.com/images?q=tbn:ANd9GcTs3gv-P7X1U80RDP79Z_UIr41NTh3ubXA-ycdCkch2M7w3Qv9i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283968" cy="2694511"/>
          </a:xfrm>
          <a:prstGeom prst="rect">
            <a:avLst/>
          </a:prstGeom>
          <a:noFill/>
        </p:spPr>
      </p:pic>
      <p:pic>
        <p:nvPicPr>
          <p:cNvPr id="1026" name="Picture 2" descr="http://www.pamepaketo.gr/FCKeditor/UserFiles/Image/chania22222222222222222222222222222222222222222222222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84984"/>
            <a:ext cx="4701699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30343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Τίτλος 3"/>
          <p:cNvSpPr>
            <a:spLocks noGrp="1"/>
          </p:cNvSpPr>
          <p:nvPr>
            <p:ph type="title"/>
          </p:nvPr>
        </p:nvSpPr>
        <p:spPr>
          <a:xfrm>
            <a:off x="3131840" y="0"/>
            <a:ext cx="3008313" cy="1162050"/>
          </a:xfrm>
        </p:spPr>
        <p:txBody>
          <a:bodyPr/>
          <a:lstStyle/>
          <a:p>
            <a:r>
              <a:rPr lang="el-GR" sz="4400" dirty="0" smtClean="0"/>
              <a:t>Πάτμος</a:t>
            </a:r>
          </a:p>
        </p:txBody>
      </p:sp>
      <p:pic>
        <p:nvPicPr>
          <p:cNvPr id="71682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1412776"/>
            <a:ext cx="3961135" cy="4236450"/>
          </a:xfrm>
        </p:spPr>
      </p:pic>
      <p:sp>
        <p:nvSpPr>
          <p:cNvPr id="71683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107950" y="1628775"/>
            <a:ext cx="3465513" cy="3960813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l-GR" sz="3600" smtClean="0"/>
              <a:t>Γενικά</a:t>
            </a:r>
          </a:p>
          <a:p>
            <a:pPr marL="571500" indent="-571500">
              <a:buFont typeface="Arial" charset="0"/>
              <a:buChar char="•"/>
            </a:pPr>
            <a:endParaRPr lang="el-GR" sz="3600" smtClean="0"/>
          </a:p>
          <a:p>
            <a:pPr marL="571500" indent="-571500">
              <a:buFont typeface="Arial" charset="0"/>
              <a:buChar char="•"/>
            </a:pPr>
            <a:r>
              <a:rPr lang="el-GR" sz="3600" smtClean="0"/>
              <a:t>Θρησκευτική ιστορία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Σαντορίνη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4186808" cy="5040560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ότιο Αιγαίο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Κυκλάδες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Θήρα&lt;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αρχαίο Σπαρτιάτη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Θήρα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Σαντορίνη&lt; Σάντα-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Είρηνα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→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Σαντορίνη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Αρχαία Θήρα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GR Thi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952554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75125" y="549275"/>
            <a:ext cx="4464050" cy="3240088"/>
          </a:xfrm>
        </p:spPr>
      </p:pic>
      <p:sp>
        <p:nvSpPr>
          <p:cNvPr id="72707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l-GR" sz="3600" smtClean="0"/>
              <a:t>Ιστορία</a:t>
            </a:r>
          </a:p>
          <a:p>
            <a:pPr marL="571500" indent="-571500">
              <a:buFont typeface="Arial" charset="0"/>
              <a:buChar char="•"/>
            </a:pPr>
            <a:endParaRPr lang="el-GR" sz="3600" smtClean="0"/>
          </a:p>
          <a:p>
            <a:pPr marL="571500" indent="-571500">
              <a:buFont typeface="Arial" charset="0"/>
              <a:buChar char="•"/>
            </a:pPr>
            <a:r>
              <a:rPr lang="el-GR" sz="3600" smtClean="0"/>
              <a:t>Αξιοθέατα</a:t>
            </a:r>
          </a:p>
          <a:p>
            <a:pPr marL="571500" indent="-571500">
              <a:buFont typeface="Arial" charset="0"/>
              <a:buChar char="•"/>
            </a:pPr>
            <a:endParaRPr lang="el-GR" sz="3600" smtClean="0"/>
          </a:p>
          <a:p>
            <a:pPr marL="571500" indent="-571500">
              <a:buFont typeface="Arial" charset="0"/>
              <a:buChar char="•"/>
            </a:pPr>
            <a:r>
              <a:rPr lang="el-GR" sz="3600" smtClean="0"/>
              <a:t>Παραλίες</a:t>
            </a:r>
          </a:p>
        </p:txBody>
      </p:sp>
      <p:pic>
        <p:nvPicPr>
          <p:cNvPr id="72708" name="Picture 2" descr="C:\Users\konstantina\Desktop\250px-Patmos3_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933825"/>
            <a:ext cx="44465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Τίτλος 1"/>
          <p:cNvSpPr>
            <a:spLocks noGrp="1"/>
          </p:cNvSpPr>
          <p:nvPr>
            <p:ph type="title"/>
          </p:nvPr>
        </p:nvSpPr>
        <p:spPr>
          <a:xfrm>
            <a:off x="2627784" y="-243408"/>
            <a:ext cx="3008313" cy="1162050"/>
          </a:xfrm>
        </p:spPr>
        <p:txBody>
          <a:bodyPr/>
          <a:lstStyle/>
          <a:p>
            <a:r>
              <a:rPr lang="el-GR" sz="4000" dirty="0" smtClean="0"/>
              <a:t>Αλόννησος</a:t>
            </a:r>
          </a:p>
        </p:txBody>
      </p:sp>
      <p:pic>
        <p:nvPicPr>
          <p:cNvPr id="73730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1124744"/>
            <a:ext cx="4067944" cy="4237338"/>
          </a:xfrm>
        </p:spPr>
      </p:pic>
      <p:sp>
        <p:nvSpPr>
          <p:cNvPr id="73731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3995738" cy="5162550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l-GR" sz="2800" dirty="0" smtClean="0"/>
              <a:t>Νησί των Σποράδων.</a:t>
            </a:r>
          </a:p>
          <a:p>
            <a:pPr marL="571500" indent="-571500">
              <a:buFont typeface="Arial" charset="0"/>
              <a:buChar char="•"/>
            </a:pPr>
            <a:r>
              <a:rPr lang="el-GR" sz="2800" dirty="0" smtClean="0"/>
              <a:t>Το μεγαλύτερο Ευρωπαϊκό θαλάσσιο Πάρκο</a:t>
            </a:r>
          </a:p>
          <a:p>
            <a:pPr marL="571500" indent="-571500">
              <a:buFont typeface="Arial" charset="0"/>
              <a:buChar char="•"/>
            </a:pPr>
            <a:r>
              <a:rPr lang="el-GR" sz="2800" dirty="0" smtClean="0"/>
              <a:t>Κατοίκηση από την Παλαιολιθική Εποχή</a:t>
            </a:r>
          </a:p>
          <a:p>
            <a:pPr marL="571500" indent="-571500">
              <a:buFont typeface="Arial" charset="0"/>
              <a:buChar char="•"/>
            </a:pPr>
            <a:r>
              <a:rPr lang="el-GR" sz="2800" dirty="0" smtClean="0"/>
              <a:t>Γεωμορφολογία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404813"/>
            <a:ext cx="4608512" cy="3240087"/>
          </a:xfrm>
        </p:spPr>
      </p:pic>
      <p:sp>
        <p:nvSpPr>
          <p:cNvPr id="74755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7950" y="1435100"/>
            <a:ext cx="3887788" cy="4691063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l-GR" sz="3200" smtClean="0"/>
              <a:t>Γεύσεις και τοπική γαστρονομία</a:t>
            </a:r>
          </a:p>
          <a:p>
            <a:pPr marL="571500" indent="-571500">
              <a:buFont typeface="Arial" charset="0"/>
              <a:buChar char="•"/>
            </a:pPr>
            <a:endParaRPr lang="el-GR" sz="3200" smtClean="0"/>
          </a:p>
          <a:p>
            <a:pPr marL="571500" indent="-571500">
              <a:buFont typeface="Arial" charset="0"/>
              <a:buChar char="•"/>
            </a:pPr>
            <a:r>
              <a:rPr lang="el-GR" sz="3200" smtClean="0"/>
              <a:t>Δραστηριότητες και τουρισμός</a:t>
            </a:r>
          </a:p>
          <a:p>
            <a:pPr marL="571500" indent="-571500">
              <a:buFont typeface="Arial" charset="0"/>
              <a:buChar char="•"/>
            </a:pPr>
            <a:endParaRPr lang="el-GR" sz="3600" smtClean="0"/>
          </a:p>
        </p:txBody>
      </p:sp>
      <p:pic>
        <p:nvPicPr>
          <p:cNvPr id="74756" name="Picture 2" descr="C:\Users\konstantina\Desktop\tumblr_m7lpqcpYWB1r4yzoeo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716338"/>
            <a:ext cx="467995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Περαιτέρω έρευνα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Ομάδα Πρώτη: Κως</a:t>
            </a:r>
            <a:r>
              <a:rPr lang="el-GR" dirty="0" smtClean="0"/>
              <a:t>, Καστελόριζο</a:t>
            </a:r>
            <a:endParaRPr lang="el-GR" dirty="0"/>
          </a:p>
          <a:p>
            <a:r>
              <a:rPr lang="el-GR" dirty="0"/>
              <a:t>Ομάδα Δεύτερη: Σκύρος</a:t>
            </a:r>
            <a:r>
              <a:rPr lang="el-GR" dirty="0" smtClean="0"/>
              <a:t>, Σκόπελος</a:t>
            </a:r>
            <a:endParaRPr lang="el-GR" dirty="0"/>
          </a:p>
          <a:p>
            <a:r>
              <a:rPr lang="el-GR" dirty="0"/>
              <a:t>Ομάδα Τρίτη: Κύθηρα</a:t>
            </a:r>
            <a:r>
              <a:rPr lang="el-GR" dirty="0" smtClean="0"/>
              <a:t>, Ναύπλιο</a:t>
            </a:r>
            <a:endParaRPr lang="el-GR" dirty="0"/>
          </a:p>
          <a:p>
            <a:r>
              <a:rPr lang="el-GR" dirty="0"/>
              <a:t>Ομάδα Τέταρτη: </a:t>
            </a:r>
            <a:r>
              <a:rPr lang="el-GR" dirty="0" smtClean="0"/>
              <a:t>Μύκονος, Κάρπαθος</a:t>
            </a:r>
            <a:endParaRPr lang="el-GR" dirty="0"/>
          </a:p>
          <a:p>
            <a:r>
              <a:rPr lang="el-GR" dirty="0"/>
              <a:t>Ομάδα Πέμπτη: Εύβοια</a:t>
            </a:r>
            <a:r>
              <a:rPr lang="el-GR" dirty="0" smtClean="0"/>
              <a:t>, Σαμοθράκη</a:t>
            </a:r>
            <a:endParaRPr lang="el-GR" dirty="0"/>
          </a:p>
          <a:p>
            <a:r>
              <a:rPr lang="el-GR" dirty="0"/>
              <a:t>Ομάδα Έκτη: Σμύρνη</a:t>
            </a:r>
            <a:r>
              <a:rPr lang="el-GR" dirty="0" smtClean="0"/>
              <a:t>, Σαλαμίνα</a:t>
            </a:r>
            <a:endParaRPr lang="el-GR" dirty="0"/>
          </a:p>
          <a:p>
            <a:r>
              <a:rPr lang="el-GR" dirty="0"/>
              <a:t>Ομάδα Έβδομη: Τήνος</a:t>
            </a:r>
            <a:r>
              <a:rPr lang="el-GR" dirty="0" smtClean="0"/>
              <a:t>, Σύμη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071255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Ειδικό θέμα.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Ειδικός καλεσμένος ο Αντιπλοίαρχος του ελληνικού ναυτικού κ. </a:t>
            </a:r>
            <a:r>
              <a:rPr lang="el-GR" dirty="0" err="1" smtClean="0"/>
              <a:t>Καλλιτσουνάκης</a:t>
            </a:r>
            <a:r>
              <a:rPr lang="el-G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Αιγαίο από στρατηγική σκοπιά.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Κοιτάσματα πετρελαίου στο Αιγαίο.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Επέκταση εθνικών υδάτων κατά 6-12 μίλια.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Α.Ο.Ζ.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ΣΥΜΠΕΡΑΣΜΑΤΑ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l-GR" sz="2500" dirty="0"/>
          </a:p>
          <a:p>
            <a:r>
              <a:rPr lang="el-GR" sz="2500" dirty="0"/>
              <a:t>Πρόκειται για ένα μέρος στο οποίο συναντάμε πολλές ιδιαιτερότητες πράγμα που το καθιστά μοναδικό.</a:t>
            </a:r>
          </a:p>
          <a:p>
            <a:r>
              <a:rPr lang="el-GR" sz="2500" dirty="0"/>
              <a:t>Σταυροδρόμι 3 ηπείρων</a:t>
            </a:r>
            <a:r>
              <a:rPr lang="el-GR" sz="2500" dirty="0" smtClean="0"/>
              <a:t>, εμπορική &amp; στρατηγική </a:t>
            </a:r>
            <a:r>
              <a:rPr lang="el-GR" sz="2500" dirty="0"/>
              <a:t>σημασία</a:t>
            </a:r>
          </a:p>
          <a:p>
            <a:r>
              <a:rPr lang="el-GR" sz="2500" dirty="0"/>
              <a:t>Ποικιλία νησιών με όμορφες παραλίες</a:t>
            </a:r>
            <a:r>
              <a:rPr lang="el-GR" sz="2500" dirty="0" smtClean="0"/>
              <a:t>, γραφικά </a:t>
            </a:r>
            <a:r>
              <a:rPr lang="el-GR" sz="2500" dirty="0"/>
              <a:t>δρομάκια που αντιπροσωπεύουν την κουλτούρα της χώρας μας</a:t>
            </a:r>
          </a:p>
          <a:p>
            <a:r>
              <a:rPr lang="el-GR" sz="2500" dirty="0"/>
              <a:t> Επικοινωνεί με μεγάλες και σημαντικές θάλασσες</a:t>
            </a:r>
          </a:p>
          <a:p>
            <a:r>
              <a:rPr lang="el-GR" sz="2500" dirty="0"/>
              <a:t>Κοιτίδα </a:t>
            </a:r>
            <a:r>
              <a:rPr lang="el-GR" sz="2500" dirty="0" smtClean="0"/>
              <a:t>Ελληνικού &amp; Αιγαίου </a:t>
            </a:r>
            <a:r>
              <a:rPr lang="el-GR" sz="2500" dirty="0" smtClean="0"/>
              <a:t>πολιτισμού</a:t>
            </a:r>
          </a:p>
          <a:p>
            <a:r>
              <a:rPr lang="el-GR" sz="2500" dirty="0" smtClean="0"/>
              <a:t>Όσο </a:t>
            </a:r>
            <a:r>
              <a:rPr lang="el-GR" sz="2500" dirty="0" smtClean="0"/>
              <a:t>περισσότερο μελετάμε το Αιγαίο ανακαλύπτουμε όλο και περισσότερες εκπλήξεις από κάθε νησί.</a:t>
            </a:r>
          </a:p>
          <a:p>
            <a:endParaRPr lang="el-GR" sz="2500" dirty="0"/>
          </a:p>
          <a:p>
            <a:endParaRPr lang="el-GR" sz="2500" dirty="0"/>
          </a:p>
        </p:txBody>
      </p:sp>
    </p:spTree>
    <p:extLst>
      <p:ext uri="{BB962C8B-B14F-4D97-AF65-F5344CB8AC3E}">
        <p14:creationId xmlns:p14="http://schemas.microsoft.com/office/powerpoint/2010/main" xmlns="" val="9949538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μαθητές του Α’4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Μελής Αλέξανδρος</a:t>
            </a:r>
          </a:p>
          <a:p>
            <a:r>
              <a:rPr lang="el-GR" dirty="0" err="1"/>
              <a:t>Τουλιάς</a:t>
            </a:r>
            <a:r>
              <a:rPr lang="el-GR" dirty="0"/>
              <a:t> Βασίλης</a:t>
            </a:r>
          </a:p>
          <a:p>
            <a:r>
              <a:rPr lang="el-GR" dirty="0" err="1"/>
              <a:t>Ριζόπουλος</a:t>
            </a:r>
            <a:r>
              <a:rPr lang="el-GR" dirty="0"/>
              <a:t> Πέτρος</a:t>
            </a:r>
          </a:p>
          <a:p>
            <a:r>
              <a:rPr lang="el-GR" dirty="0"/>
              <a:t>Ρήγας Γιάννης</a:t>
            </a:r>
          </a:p>
          <a:p>
            <a:r>
              <a:rPr lang="el-GR" dirty="0" err="1"/>
              <a:t>Χαλιδιάς</a:t>
            </a:r>
            <a:r>
              <a:rPr lang="el-GR" dirty="0"/>
              <a:t> Νίκος</a:t>
            </a:r>
          </a:p>
          <a:p>
            <a:r>
              <a:rPr lang="el-GR" dirty="0" err="1"/>
              <a:t>Θωμαδάκης</a:t>
            </a:r>
            <a:r>
              <a:rPr lang="el-GR" dirty="0"/>
              <a:t> Στέφανος</a:t>
            </a:r>
          </a:p>
          <a:p>
            <a:r>
              <a:rPr lang="el-GR" dirty="0" err="1"/>
              <a:t>Τουρλίδας</a:t>
            </a:r>
            <a:r>
              <a:rPr lang="el-GR" dirty="0"/>
              <a:t> Άκης</a:t>
            </a:r>
          </a:p>
          <a:p>
            <a:r>
              <a:rPr lang="el-GR" dirty="0" err="1"/>
              <a:t>Φιλντίσης</a:t>
            </a:r>
            <a:r>
              <a:rPr lang="el-GR" dirty="0"/>
              <a:t> Γιώργος</a:t>
            </a:r>
          </a:p>
          <a:p>
            <a:r>
              <a:rPr lang="el-GR" dirty="0"/>
              <a:t>Χριστοδούλου Βασίλης</a:t>
            </a:r>
          </a:p>
          <a:p>
            <a:r>
              <a:rPr lang="el-GR" dirty="0" err="1"/>
              <a:t>Στάβερης</a:t>
            </a:r>
            <a:r>
              <a:rPr lang="el-GR" dirty="0"/>
              <a:t> </a:t>
            </a:r>
            <a:r>
              <a:rPr lang="el-GR" dirty="0" err="1"/>
              <a:t>Ευθύμης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180893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Πολίτη Ιουλία</a:t>
            </a:r>
          </a:p>
          <a:p>
            <a:r>
              <a:rPr lang="el-GR" dirty="0" err="1"/>
              <a:t>Σειτανίδη</a:t>
            </a:r>
            <a:r>
              <a:rPr lang="el-GR" dirty="0"/>
              <a:t> Ελευθερία</a:t>
            </a:r>
          </a:p>
          <a:p>
            <a:r>
              <a:rPr lang="el-GR" dirty="0" err="1"/>
              <a:t>Τσιάβου</a:t>
            </a:r>
            <a:r>
              <a:rPr lang="el-GR" dirty="0"/>
              <a:t> Μαρίνα</a:t>
            </a:r>
          </a:p>
          <a:p>
            <a:r>
              <a:rPr lang="el-GR" dirty="0"/>
              <a:t>Πλασκοβίτης Νίκος</a:t>
            </a:r>
          </a:p>
          <a:p>
            <a:r>
              <a:rPr lang="el-GR" dirty="0" err="1"/>
              <a:t>Σμυρλή</a:t>
            </a:r>
            <a:r>
              <a:rPr lang="el-GR" dirty="0"/>
              <a:t> Λυδία</a:t>
            </a:r>
          </a:p>
          <a:p>
            <a:r>
              <a:rPr lang="el-GR" dirty="0" err="1"/>
              <a:t>Σκουτέρη</a:t>
            </a:r>
            <a:r>
              <a:rPr lang="el-GR" dirty="0"/>
              <a:t> Μιράντα</a:t>
            </a:r>
          </a:p>
          <a:p>
            <a:r>
              <a:rPr lang="el-GR" dirty="0" smtClean="0"/>
              <a:t>Σμυρναίου </a:t>
            </a:r>
            <a:r>
              <a:rPr lang="el-GR" dirty="0"/>
              <a:t>Έφη</a:t>
            </a:r>
          </a:p>
          <a:p>
            <a:r>
              <a:rPr lang="el-GR" dirty="0" err="1"/>
              <a:t>Τελίτη</a:t>
            </a:r>
            <a:r>
              <a:rPr lang="el-GR" dirty="0"/>
              <a:t> Σάρα</a:t>
            </a:r>
          </a:p>
          <a:p>
            <a:r>
              <a:rPr lang="el-GR" dirty="0"/>
              <a:t>Ποταμιάνου Άρτεμις</a:t>
            </a:r>
          </a:p>
          <a:p>
            <a:r>
              <a:rPr lang="el-GR" dirty="0" err="1"/>
              <a:t>Ψαχούλια</a:t>
            </a:r>
            <a:r>
              <a:rPr lang="el-GR" dirty="0"/>
              <a:t> </a:t>
            </a:r>
            <a:r>
              <a:rPr lang="el-GR" dirty="0" err="1"/>
              <a:t>Βάλια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539247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/>
          <a:lstStyle/>
          <a:p>
            <a:r>
              <a:rPr lang="el-GR" dirty="0"/>
              <a:t>Χαλκιαδάκη Κατερίνα</a:t>
            </a:r>
          </a:p>
          <a:p>
            <a:r>
              <a:rPr lang="el-GR" dirty="0" err="1"/>
              <a:t>Σαλλιών</a:t>
            </a:r>
            <a:r>
              <a:rPr lang="el-GR" dirty="0"/>
              <a:t> Κωνσταντίνα</a:t>
            </a:r>
          </a:p>
          <a:p>
            <a:r>
              <a:rPr lang="el-GR" dirty="0"/>
              <a:t>Πολίτη Γεωργία</a:t>
            </a:r>
          </a:p>
          <a:p>
            <a:r>
              <a:rPr lang="el-GR" dirty="0"/>
              <a:t>Χρόνη Έλλη</a:t>
            </a:r>
          </a:p>
          <a:p>
            <a:r>
              <a:rPr lang="el-GR" dirty="0" err="1"/>
              <a:t>Φραγκισκάτου</a:t>
            </a:r>
            <a:r>
              <a:rPr lang="el-GR" dirty="0"/>
              <a:t> </a:t>
            </a:r>
            <a:r>
              <a:rPr lang="el-GR" dirty="0" err="1"/>
              <a:t>Μαριτίνα</a:t>
            </a:r>
            <a:endParaRPr lang="el-GR" dirty="0"/>
          </a:p>
          <a:p>
            <a:r>
              <a:rPr lang="el-GR" dirty="0" err="1"/>
              <a:t>Τσίρης</a:t>
            </a:r>
            <a:r>
              <a:rPr lang="el-GR" dirty="0"/>
              <a:t> Βασίλης</a:t>
            </a:r>
          </a:p>
          <a:p>
            <a:r>
              <a:rPr lang="el-GR" dirty="0" err="1" smtClean="0"/>
              <a:t>Τζίμας</a:t>
            </a:r>
            <a:r>
              <a:rPr lang="el-GR" dirty="0" smtClean="0"/>
              <a:t> </a:t>
            </a:r>
            <a:r>
              <a:rPr lang="el-GR" dirty="0"/>
              <a:t>Γιώργος</a:t>
            </a:r>
          </a:p>
          <a:p>
            <a:r>
              <a:rPr lang="el-GR" dirty="0" smtClean="0"/>
              <a:t>Παπαϊωάννου </a:t>
            </a:r>
            <a:r>
              <a:rPr lang="el-GR" dirty="0" smtClean="0"/>
              <a:t>Κύρκος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247826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332656"/>
            <a:ext cx="4978896" cy="5904656"/>
          </a:xfrm>
        </p:spPr>
        <p:txBody>
          <a:bodyPr>
            <a:normAutofit/>
          </a:bodyPr>
          <a:lstStyle/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Ηφαίστειο → έκρηξη πριν 3.600→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μεγατσουν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ά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βύθιση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του μισού νησιού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Θερμό ερημικό κλίμα</a:t>
            </a: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φαιστειογενές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, πορώδες 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έδαφος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Τοπικά προϊόντα: φάβα, κρασιά</a:t>
            </a:r>
          </a:p>
        </p:txBody>
      </p:sp>
      <p:pic>
        <p:nvPicPr>
          <p:cNvPr id="4" name="Picture 2" descr="http://www.santorinigreece.gr/santorini/santorin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888432" cy="38884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l-GR" b="1" dirty="0" smtClean="0"/>
              <a:t>Σπέτσες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2"/>
            <a:ext cx="4968552" cy="4929411"/>
          </a:xfrm>
        </p:spPr>
        <p:txBody>
          <a:bodyPr/>
          <a:lstStyle/>
          <a:p>
            <a:r>
              <a:rPr lang="el-GR" cap="none" dirty="0" smtClean="0">
                <a:effectLst/>
                <a:latin typeface="Times New Roman" pitchFamily="18" charset="0"/>
                <a:cs typeface="Times New Roman" pitchFamily="18" charset="0"/>
              </a:rPr>
              <a:t>Αργοσαρωνικός</a:t>
            </a: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l-GR" cap="none" dirty="0" smtClean="0">
                <a:effectLst/>
                <a:latin typeface="Times New Roman" pitchFamily="18" charset="0"/>
                <a:cs typeface="Times New Roman" pitchFamily="18" charset="0"/>
              </a:rPr>
              <a:t>οντά στην Αργολική χερσόνησο</a:t>
            </a:r>
          </a:p>
          <a:p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Πιτυούσσα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= πευκόφυτος</a:t>
            </a:r>
          </a:p>
          <a:p>
            <a:pPr marL="324000"/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Ιζόλα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ντι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Σπέσια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αρωμα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τοφόρος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νήσος</a:t>
            </a:r>
          </a:p>
          <a:p>
            <a:pPr marL="324000"/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εσογειακό κλίμα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GR Spet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88432" cy="46258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764704"/>
            <a:ext cx="4464496" cy="5793507"/>
          </a:xfrm>
        </p:spPr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Φάρος : ένας από τους παλιότερους φάρους στην Ελλάδα</a:t>
            </a:r>
          </a:p>
          <a:p>
            <a:pPr lvl="0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Πανέμορφες παραλίες</a:t>
            </a:r>
          </a:p>
          <a:p>
            <a:pPr lvl="0"/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Αρμάτα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: λαμπρές εορταστικές εκδηλώσεις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Τοπικά προϊόντα: αμυγδαλωτά</a:t>
            </a:r>
          </a:p>
          <a:p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302361" cy="287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51520" y="-63197"/>
            <a:ext cx="8229600" cy="153885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marL="457200" lvl="0" indent="0" algn="ctr" rtl="0">
              <a:buNone/>
            </a:pPr>
            <a:r>
              <a:rPr lang="el" b="1" dirty="0">
                <a:solidFill>
                  <a:srgbClr val="FFFF00"/>
                </a:solidFill>
              </a:rPr>
              <a:t>Ικαρία</a:t>
            </a:r>
          </a:p>
          <a:p>
            <a:endParaRPr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23528" y="836712"/>
            <a:ext cx="4824536" cy="5688632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Pct val="98000"/>
            </a:pPr>
            <a:r>
              <a:rPr lang="e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Τόπος εξορίας</a:t>
            </a:r>
          </a:p>
          <a:p>
            <a:pPr marL="457200" lvl="0" indent="-457200">
              <a:buClr>
                <a:schemeClr val="tx1"/>
              </a:buClr>
              <a:buSzPct val="98000"/>
            </a:pPr>
            <a:r>
              <a:rPr lang="e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Προϊστορικό δάσος  του Ράντη</a:t>
            </a:r>
          </a:p>
          <a:p>
            <a:pPr marL="457200" lvl="0" indent="-457200">
              <a:buClr>
                <a:schemeClr val="tx1"/>
              </a:buClr>
              <a:buSzPct val="98000"/>
            </a:pPr>
            <a:r>
              <a:rPr lang="e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Κρασί</a:t>
            </a:r>
          </a:p>
          <a:p>
            <a:pPr marL="457200" lvl="0" indent="-457200">
              <a:buClr>
                <a:schemeClr val="tx1"/>
              </a:buClr>
              <a:buSzPct val="98000"/>
            </a:pPr>
            <a:r>
              <a:rPr lang="e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Άνθρωποι-Παράδοση</a:t>
            </a:r>
          </a:p>
          <a:p>
            <a:pPr marL="457200" lvl="0" indent="-457200">
              <a:buClr>
                <a:schemeClr val="tx1"/>
              </a:buClr>
              <a:buSzPct val="98000"/>
            </a:pPr>
            <a:r>
              <a:rPr lang="e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Ανάποδο Ωράριο </a:t>
            </a:r>
          </a:p>
          <a:p>
            <a:pPr marL="457200" lvl="0" indent="-457200">
              <a:buClr>
                <a:schemeClr val="tx1"/>
              </a:buClr>
              <a:buSzPct val="98000"/>
            </a:pPr>
            <a:r>
              <a:rPr lang="e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Ικαριώτικος Χορός</a:t>
            </a:r>
          </a:p>
          <a:p>
            <a:pPr marL="457200" lvl="0" indent="-457200">
              <a:buClr>
                <a:schemeClr val="tx1"/>
              </a:buClr>
              <a:buSzPct val="98000"/>
            </a:pPr>
            <a:r>
              <a:rPr lang="e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Ιαματικά λουτρά</a:t>
            </a:r>
          </a:p>
          <a:p>
            <a:endParaRPr lang="el-GR" dirty="0"/>
          </a:p>
        </p:txBody>
      </p:sp>
      <p:sp>
        <p:nvSpPr>
          <p:cNvPr id="43" name="Shape 43"/>
          <p:cNvSpPr/>
          <p:nvPr/>
        </p:nvSpPr>
        <p:spPr>
          <a:xfrm>
            <a:off x="4932040" y="1268760"/>
            <a:ext cx="3866574" cy="4752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4294967295"/>
          </p:nvPr>
        </p:nvSpPr>
        <p:spPr>
          <a:xfrm>
            <a:off x="251520" y="1658938"/>
            <a:ext cx="7978080" cy="5995457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l" dirty="0"/>
              <a:t>
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 lvl="0" rtl="0">
              <a:buNone/>
            </a:pPr>
            <a:r>
              <a:rPr lang="el" dirty="0">
                <a:solidFill>
                  <a:srgbClr val="FFFF00"/>
                </a:solidFill>
              </a:rPr>
              <a:t>Άγιος Κήρυκος</a:t>
            </a:r>
          </a:p>
          <a:p>
            <a:endParaRPr dirty="0"/>
          </a:p>
          <a:p>
            <a:pPr>
              <a:buNone/>
            </a:pPr>
            <a:endParaRPr dirty="0"/>
          </a:p>
          <a:p>
            <a:endParaRPr dirty="0"/>
          </a:p>
        </p:txBody>
      </p:sp>
      <p:sp>
        <p:nvSpPr>
          <p:cNvPr id="50" name="Shape 50"/>
          <p:cNvSpPr/>
          <p:nvPr/>
        </p:nvSpPr>
        <p:spPr>
          <a:xfrm>
            <a:off x="176200" y="1296512"/>
            <a:ext cx="4279900" cy="3422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51" name="Shape 51"/>
          <p:cNvSpPr/>
          <p:nvPr/>
        </p:nvSpPr>
        <p:spPr>
          <a:xfrm>
            <a:off x="4651264" y="1303777"/>
            <a:ext cx="4301861" cy="342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4294967295"/>
          </p:nvPr>
        </p:nvSpPr>
        <p:spPr>
          <a:xfrm>
            <a:off x="179512" y="1658938"/>
            <a:ext cx="8050088" cy="4222664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l" dirty="0">
                <a:solidFill>
                  <a:srgbClr val="FFFF00"/>
                </a:solidFill>
              </a:rPr>
              <a:t>
</a:t>
            </a:r>
          </a:p>
          <a:p>
            <a:pPr lvl="0" rtl="0">
              <a:buNone/>
            </a:pPr>
            <a:r>
              <a:rPr lang="el" dirty="0">
                <a:solidFill>
                  <a:srgbClr val="FFFF00"/>
                </a:solidFill>
              </a:rPr>
              <a:t>Δάσος Ράντη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pPr>
              <a:buNone/>
            </a:pPr>
            <a:r>
              <a:rPr lang="el" dirty="0">
                <a:solidFill>
                  <a:srgbClr val="FFFF00"/>
                </a:solidFill>
              </a:rPr>
              <a:t>Ιαματικό λουτρό</a:t>
            </a:r>
          </a:p>
        </p:txBody>
      </p:sp>
      <p:sp>
        <p:nvSpPr>
          <p:cNvPr id="58" name="Shape 58"/>
          <p:cNvSpPr/>
          <p:nvPr/>
        </p:nvSpPr>
        <p:spPr>
          <a:xfrm>
            <a:off x="264275" y="274637"/>
            <a:ext cx="6051951" cy="2549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59" name="Shape 59"/>
          <p:cNvSpPr/>
          <p:nvPr/>
        </p:nvSpPr>
        <p:spPr>
          <a:xfrm>
            <a:off x="3654944" y="3100835"/>
            <a:ext cx="5489055" cy="3586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οσαρμοσμένος 17">
      <a:dk1>
        <a:srgbClr val="FFFF00"/>
      </a:dk1>
      <a:lt1>
        <a:srgbClr val="1D4576"/>
      </a:lt1>
      <a:dk2>
        <a:srgbClr val="FFFF00"/>
      </a:dk2>
      <a:lt2>
        <a:srgbClr val="EEECE1"/>
      </a:lt2>
      <a:accent1>
        <a:srgbClr val="FFFF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377</TotalTime>
  <Words>612</Words>
  <Application>Microsoft Office PowerPoint</Application>
  <PresentationFormat>Προβολή στην οθόνη (4:3)</PresentationFormat>
  <Paragraphs>292</Paragraphs>
  <Slides>38</Slides>
  <Notes>38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Θέμα του Office</vt:lpstr>
      <vt:lpstr>Το Αιγαίο στον χώρο και τον χρόνο  Φύση – Πολιτισμός - Μοναδικότητα</vt:lpstr>
      <vt:lpstr>Διαφάνεια 2</vt:lpstr>
      <vt:lpstr>Σαντορίνη</vt:lpstr>
      <vt:lpstr>Διαφάνεια 4</vt:lpstr>
      <vt:lpstr>Σπέτσες</vt:lpstr>
      <vt:lpstr>Διαφάνεια 6</vt:lpstr>
      <vt:lpstr>Ικαρία </vt:lpstr>
      <vt:lpstr>Διαφάνεια 8</vt:lpstr>
      <vt:lpstr>Διαφάνεια 9</vt:lpstr>
      <vt:lpstr>
Λέρος </vt:lpstr>
      <vt:lpstr>Διαφάνεια 11</vt:lpstr>
      <vt:lpstr>Διαφάνεια 12</vt:lpstr>
      <vt:lpstr>Νάξος</vt:lpstr>
      <vt:lpstr>Διαφάνεια 14</vt:lpstr>
      <vt:lpstr>Χίος</vt:lpstr>
      <vt:lpstr>Διαφάνεια 16</vt:lpstr>
      <vt:lpstr>Πάρος</vt:lpstr>
      <vt:lpstr>Διαφάνεια 18</vt:lpstr>
      <vt:lpstr>Ρόδος</vt:lpstr>
      <vt:lpstr>Διαφάνεια 20</vt:lpstr>
      <vt:lpstr>Σκιάθος     </vt:lpstr>
      <vt:lpstr>Διαφάνεια 22</vt:lpstr>
      <vt:lpstr>Άνδρος </vt:lpstr>
      <vt:lpstr>Διαφάνεια 24</vt:lpstr>
      <vt:lpstr>Σύρος</vt:lpstr>
      <vt:lpstr>Διαφάνεια 26</vt:lpstr>
      <vt:lpstr>Κρήτη</vt:lpstr>
      <vt:lpstr>Διαφάνεια 28</vt:lpstr>
      <vt:lpstr>Πάτμος</vt:lpstr>
      <vt:lpstr>Διαφάνεια 30</vt:lpstr>
      <vt:lpstr>Αλόννησος</vt:lpstr>
      <vt:lpstr>Διαφάνεια 32</vt:lpstr>
      <vt:lpstr>Περαιτέρω έρευνα</vt:lpstr>
      <vt:lpstr>Ειδικό θέμα.</vt:lpstr>
      <vt:lpstr>ΣΥΜΠΕΡΑΣΜΑΤΑ</vt:lpstr>
      <vt:lpstr>Οι μαθητές του Α’4</vt:lpstr>
      <vt:lpstr>Διαφάνεια 37</vt:lpstr>
      <vt:lpstr>Διαφάνεια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Valued Acer Customer</cp:lastModifiedBy>
  <cp:revision>37</cp:revision>
  <dcterms:created xsi:type="dcterms:W3CDTF">2013-01-12T09:43:51Z</dcterms:created>
  <dcterms:modified xsi:type="dcterms:W3CDTF">2013-01-23T11:15:07Z</dcterms:modified>
</cp:coreProperties>
</file>