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5" r:id="rId5"/>
    <p:sldId id="271" r:id="rId6"/>
    <p:sldId id="272" r:id="rId7"/>
    <p:sldId id="273" r:id="rId8"/>
    <p:sldId id="257" r:id="rId9"/>
    <p:sldId id="258" r:id="rId10"/>
    <p:sldId id="259" r:id="rId11"/>
    <p:sldId id="260" r:id="rId12"/>
    <p:sldId id="261" r:id="rId13"/>
    <p:sldId id="263" r:id="rId14"/>
    <p:sldId id="264" r:id="rId15"/>
    <p:sldId id="265" r:id="rId16"/>
    <p:sldId id="266" r:id="rId17"/>
    <p:sldId id="267" r:id="rId18"/>
    <p:sldId id="268" r:id="rId19"/>
    <p:sldId id="274"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B6F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de-AT"/>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de-AT"/>
          </a:p>
        </p:txBody>
      </p:sp>
      <p:sp>
        <p:nvSpPr>
          <p:cNvPr id="4" name="3 - Θέση ημερομηνίας"/>
          <p:cNvSpPr>
            <a:spLocks noGrp="1"/>
          </p:cNvSpPr>
          <p:nvPr>
            <p:ph type="dt" sz="half" idx="10"/>
          </p:nvPr>
        </p:nvSpPr>
        <p:spPr/>
        <p:txBody>
          <a:bodyPr/>
          <a:lstStyle/>
          <a:p>
            <a:fld id="{84BCC0D6-A98D-4B0A-9FDB-79780009DF06}" type="datetimeFigureOut">
              <a:rPr lang="de-AT" smtClean="0"/>
              <a:pPr/>
              <a:t>06.11.2012</a:t>
            </a:fld>
            <a:endParaRPr lang="de-AT"/>
          </a:p>
        </p:txBody>
      </p:sp>
      <p:sp>
        <p:nvSpPr>
          <p:cNvPr id="5" name="4 - Θέση υποσέλιδου"/>
          <p:cNvSpPr>
            <a:spLocks noGrp="1"/>
          </p:cNvSpPr>
          <p:nvPr>
            <p:ph type="ftr" sz="quarter" idx="11"/>
          </p:nvPr>
        </p:nvSpPr>
        <p:spPr/>
        <p:txBody>
          <a:bodyPr/>
          <a:lstStyle/>
          <a:p>
            <a:endParaRPr lang="de-AT"/>
          </a:p>
        </p:txBody>
      </p:sp>
      <p:sp>
        <p:nvSpPr>
          <p:cNvPr id="6" name="5 - Θέση αριθμού διαφάνειας"/>
          <p:cNvSpPr>
            <a:spLocks noGrp="1"/>
          </p:cNvSpPr>
          <p:nvPr>
            <p:ph type="sldNum" sz="quarter" idx="12"/>
          </p:nvPr>
        </p:nvSpPr>
        <p:spPr/>
        <p:txBody>
          <a:bodyPr/>
          <a:lstStyle/>
          <a:p>
            <a:fld id="{58CF971B-9D2A-49A1-963C-E6EE3F5AD3E4}" type="slidenum">
              <a:rPr lang="de-AT" smtClean="0"/>
              <a:pPr/>
              <a:t>‹#›</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AT"/>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ημερομηνίας"/>
          <p:cNvSpPr>
            <a:spLocks noGrp="1"/>
          </p:cNvSpPr>
          <p:nvPr>
            <p:ph type="dt" sz="half" idx="10"/>
          </p:nvPr>
        </p:nvSpPr>
        <p:spPr/>
        <p:txBody>
          <a:bodyPr/>
          <a:lstStyle/>
          <a:p>
            <a:fld id="{84BCC0D6-A98D-4B0A-9FDB-79780009DF06}" type="datetimeFigureOut">
              <a:rPr lang="de-AT" smtClean="0"/>
              <a:pPr/>
              <a:t>06.11.2012</a:t>
            </a:fld>
            <a:endParaRPr lang="de-AT"/>
          </a:p>
        </p:txBody>
      </p:sp>
      <p:sp>
        <p:nvSpPr>
          <p:cNvPr id="5" name="4 - Θέση υποσέλιδου"/>
          <p:cNvSpPr>
            <a:spLocks noGrp="1"/>
          </p:cNvSpPr>
          <p:nvPr>
            <p:ph type="ftr" sz="quarter" idx="11"/>
          </p:nvPr>
        </p:nvSpPr>
        <p:spPr/>
        <p:txBody>
          <a:bodyPr/>
          <a:lstStyle/>
          <a:p>
            <a:endParaRPr lang="de-AT"/>
          </a:p>
        </p:txBody>
      </p:sp>
      <p:sp>
        <p:nvSpPr>
          <p:cNvPr id="6" name="5 - Θέση αριθμού διαφάνειας"/>
          <p:cNvSpPr>
            <a:spLocks noGrp="1"/>
          </p:cNvSpPr>
          <p:nvPr>
            <p:ph type="sldNum" sz="quarter" idx="12"/>
          </p:nvPr>
        </p:nvSpPr>
        <p:spPr/>
        <p:txBody>
          <a:bodyPr/>
          <a:lstStyle/>
          <a:p>
            <a:fld id="{58CF971B-9D2A-49A1-963C-E6EE3F5AD3E4}" type="slidenum">
              <a:rPr lang="de-AT" smtClean="0"/>
              <a:pPr/>
              <a:t>‹#›</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de-AT"/>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ημερομηνίας"/>
          <p:cNvSpPr>
            <a:spLocks noGrp="1"/>
          </p:cNvSpPr>
          <p:nvPr>
            <p:ph type="dt" sz="half" idx="10"/>
          </p:nvPr>
        </p:nvSpPr>
        <p:spPr/>
        <p:txBody>
          <a:bodyPr/>
          <a:lstStyle/>
          <a:p>
            <a:fld id="{84BCC0D6-A98D-4B0A-9FDB-79780009DF06}" type="datetimeFigureOut">
              <a:rPr lang="de-AT" smtClean="0"/>
              <a:pPr/>
              <a:t>06.11.2012</a:t>
            </a:fld>
            <a:endParaRPr lang="de-AT"/>
          </a:p>
        </p:txBody>
      </p:sp>
      <p:sp>
        <p:nvSpPr>
          <p:cNvPr id="5" name="4 - Θέση υποσέλιδου"/>
          <p:cNvSpPr>
            <a:spLocks noGrp="1"/>
          </p:cNvSpPr>
          <p:nvPr>
            <p:ph type="ftr" sz="quarter" idx="11"/>
          </p:nvPr>
        </p:nvSpPr>
        <p:spPr/>
        <p:txBody>
          <a:bodyPr/>
          <a:lstStyle/>
          <a:p>
            <a:endParaRPr lang="de-AT"/>
          </a:p>
        </p:txBody>
      </p:sp>
      <p:sp>
        <p:nvSpPr>
          <p:cNvPr id="6" name="5 - Θέση αριθμού διαφάνειας"/>
          <p:cNvSpPr>
            <a:spLocks noGrp="1"/>
          </p:cNvSpPr>
          <p:nvPr>
            <p:ph type="sldNum" sz="quarter" idx="12"/>
          </p:nvPr>
        </p:nvSpPr>
        <p:spPr/>
        <p:txBody>
          <a:bodyPr/>
          <a:lstStyle/>
          <a:p>
            <a:fld id="{58CF971B-9D2A-49A1-963C-E6EE3F5AD3E4}" type="slidenum">
              <a:rPr lang="de-AT" smtClean="0"/>
              <a:pPr/>
              <a:t>‹#›</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AT"/>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ημερομηνίας"/>
          <p:cNvSpPr>
            <a:spLocks noGrp="1"/>
          </p:cNvSpPr>
          <p:nvPr>
            <p:ph type="dt" sz="half" idx="10"/>
          </p:nvPr>
        </p:nvSpPr>
        <p:spPr/>
        <p:txBody>
          <a:bodyPr/>
          <a:lstStyle/>
          <a:p>
            <a:fld id="{84BCC0D6-A98D-4B0A-9FDB-79780009DF06}" type="datetimeFigureOut">
              <a:rPr lang="de-AT" smtClean="0"/>
              <a:pPr/>
              <a:t>06.11.2012</a:t>
            </a:fld>
            <a:endParaRPr lang="de-AT"/>
          </a:p>
        </p:txBody>
      </p:sp>
      <p:sp>
        <p:nvSpPr>
          <p:cNvPr id="5" name="4 - Θέση υποσέλιδου"/>
          <p:cNvSpPr>
            <a:spLocks noGrp="1"/>
          </p:cNvSpPr>
          <p:nvPr>
            <p:ph type="ftr" sz="quarter" idx="11"/>
          </p:nvPr>
        </p:nvSpPr>
        <p:spPr/>
        <p:txBody>
          <a:bodyPr/>
          <a:lstStyle/>
          <a:p>
            <a:endParaRPr lang="de-AT"/>
          </a:p>
        </p:txBody>
      </p:sp>
      <p:sp>
        <p:nvSpPr>
          <p:cNvPr id="6" name="5 - Θέση αριθμού διαφάνειας"/>
          <p:cNvSpPr>
            <a:spLocks noGrp="1"/>
          </p:cNvSpPr>
          <p:nvPr>
            <p:ph type="sldNum" sz="quarter" idx="12"/>
          </p:nvPr>
        </p:nvSpPr>
        <p:spPr/>
        <p:txBody>
          <a:bodyPr/>
          <a:lstStyle/>
          <a:p>
            <a:fld id="{58CF971B-9D2A-49A1-963C-E6EE3F5AD3E4}" type="slidenum">
              <a:rPr lang="de-AT" smtClean="0"/>
              <a:pPr/>
              <a:t>‹#›</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de-AT"/>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4BCC0D6-A98D-4B0A-9FDB-79780009DF06}" type="datetimeFigureOut">
              <a:rPr lang="de-AT" smtClean="0"/>
              <a:pPr/>
              <a:t>06.11.2012</a:t>
            </a:fld>
            <a:endParaRPr lang="de-AT"/>
          </a:p>
        </p:txBody>
      </p:sp>
      <p:sp>
        <p:nvSpPr>
          <p:cNvPr id="5" name="4 - Θέση υποσέλιδου"/>
          <p:cNvSpPr>
            <a:spLocks noGrp="1"/>
          </p:cNvSpPr>
          <p:nvPr>
            <p:ph type="ftr" sz="quarter" idx="11"/>
          </p:nvPr>
        </p:nvSpPr>
        <p:spPr/>
        <p:txBody>
          <a:bodyPr/>
          <a:lstStyle/>
          <a:p>
            <a:endParaRPr lang="de-AT"/>
          </a:p>
        </p:txBody>
      </p:sp>
      <p:sp>
        <p:nvSpPr>
          <p:cNvPr id="6" name="5 - Θέση αριθμού διαφάνειας"/>
          <p:cNvSpPr>
            <a:spLocks noGrp="1"/>
          </p:cNvSpPr>
          <p:nvPr>
            <p:ph type="sldNum" sz="quarter" idx="12"/>
          </p:nvPr>
        </p:nvSpPr>
        <p:spPr/>
        <p:txBody>
          <a:bodyPr/>
          <a:lstStyle/>
          <a:p>
            <a:fld id="{58CF971B-9D2A-49A1-963C-E6EE3F5AD3E4}" type="slidenum">
              <a:rPr lang="de-AT" smtClean="0"/>
              <a:pPr/>
              <a:t>‹#›</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AT"/>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5" name="4 - Θέση ημερομηνίας"/>
          <p:cNvSpPr>
            <a:spLocks noGrp="1"/>
          </p:cNvSpPr>
          <p:nvPr>
            <p:ph type="dt" sz="half" idx="10"/>
          </p:nvPr>
        </p:nvSpPr>
        <p:spPr/>
        <p:txBody>
          <a:bodyPr/>
          <a:lstStyle/>
          <a:p>
            <a:fld id="{84BCC0D6-A98D-4B0A-9FDB-79780009DF06}" type="datetimeFigureOut">
              <a:rPr lang="de-AT" smtClean="0"/>
              <a:pPr/>
              <a:t>06.11.2012</a:t>
            </a:fld>
            <a:endParaRPr lang="de-AT"/>
          </a:p>
        </p:txBody>
      </p:sp>
      <p:sp>
        <p:nvSpPr>
          <p:cNvPr id="6" name="5 - Θέση υποσέλιδου"/>
          <p:cNvSpPr>
            <a:spLocks noGrp="1"/>
          </p:cNvSpPr>
          <p:nvPr>
            <p:ph type="ftr" sz="quarter" idx="11"/>
          </p:nvPr>
        </p:nvSpPr>
        <p:spPr/>
        <p:txBody>
          <a:bodyPr/>
          <a:lstStyle/>
          <a:p>
            <a:endParaRPr lang="de-AT"/>
          </a:p>
        </p:txBody>
      </p:sp>
      <p:sp>
        <p:nvSpPr>
          <p:cNvPr id="7" name="6 - Θέση αριθμού διαφάνειας"/>
          <p:cNvSpPr>
            <a:spLocks noGrp="1"/>
          </p:cNvSpPr>
          <p:nvPr>
            <p:ph type="sldNum" sz="quarter" idx="12"/>
          </p:nvPr>
        </p:nvSpPr>
        <p:spPr/>
        <p:txBody>
          <a:bodyPr/>
          <a:lstStyle/>
          <a:p>
            <a:fld id="{58CF971B-9D2A-49A1-963C-E6EE3F5AD3E4}" type="slidenum">
              <a:rPr lang="de-AT" smtClean="0"/>
              <a:pPr/>
              <a:t>‹#›</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de-AT"/>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7" name="6 - Θέση ημερομηνίας"/>
          <p:cNvSpPr>
            <a:spLocks noGrp="1"/>
          </p:cNvSpPr>
          <p:nvPr>
            <p:ph type="dt" sz="half" idx="10"/>
          </p:nvPr>
        </p:nvSpPr>
        <p:spPr/>
        <p:txBody>
          <a:bodyPr/>
          <a:lstStyle/>
          <a:p>
            <a:fld id="{84BCC0D6-A98D-4B0A-9FDB-79780009DF06}" type="datetimeFigureOut">
              <a:rPr lang="de-AT" smtClean="0"/>
              <a:pPr/>
              <a:t>06.11.2012</a:t>
            </a:fld>
            <a:endParaRPr lang="de-AT"/>
          </a:p>
        </p:txBody>
      </p:sp>
      <p:sp>
        <p:nvSpPr>
          <p:cNvPr id="8" name="7 - Θέση υποσέλιδου"/>
          <p:cNvSpPr>
            <a:spLocks noGrp="1"/>
          </p:cNvSpPr>
          <p:nvPr>
            <p:ph type="ftr" sz="quarter" idx="11"/>
          </p:nvPr>
        </p:nvSpPr>
        <p:spPr/>
        <p:txBody>
          <a:bodyPr/>
          <a:lstStyle/>
          <a:p>
            <a:endParaRPr lang="de-AT"/>
          </a:p>
        </p:txBody>
      </p:sp>
      <p:sp>
        <p:nvSpPr>
          <p:cNvPr id="9" name="8 - Θέση αριθμού διαφάνειας"/>
          <p:cNvSpPr>
            <a:spLocks noGrp="1"/>
          </p:cNvSpPr>
          <p:nvPr>
            <p:ph type="sldNum" sz="quarter" idx="12"/>
          </p:nvPr>
        </p:nvSpPr>
        <p:spPr/>
        <p:txBody>
          <a:bodyPr/>
          <a:lstStyle/>
          <a:p>
            <a:fld id="{58CF971B-9D2A-49A1-963C-E6EE3F5AD3E4}" type="slidenum">
              <a:rPr lang="de-AT" smtClean="0"/>
              <a:pPr/>
              <a:t>‹#›</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AT"/>
          </a:p>
        </p:txBody>
      </p:sp>
      <p:sp>
        <p:nvSpPr>
          <p:cNvPr id="3" name="2 - Θέση ημερομηνίας"/>
          <p:cNvSpPr>
            <a:spLocks noGrp="1"/>
          </p:cNvSpPr>
          <p:nvPr>
            <p:ph type="dt" sz="half" idx="10"/>
          </p:nvPr>
        </p:nvSpPr>
        <p:spPr/>
        <p:txBody>
          <a:bodyPr/>
          <a:lstStyle/>
          <a:p>
            <a:fld id="{84BCC0D6-A98D-4B0A-9FDB-79780009DF06}" type="datetimeFigureOut">
              <a:rPr lang="de-AT" smtClean="0"/>
              <a:pPr/>
              <a:t>06.11.2012</a:t>
            </a:fld>
            <a:endParaRPr lang="de-AT"/>
          </a:p>
        </p:txBody>
      </p:sp>
      <p:sp>
        <p:nvSpPr>
          <p:cNvPr id="4" name="3 - Θέση υποσέλιδου"/>
          <p:cNvSpPr>
            <a:spLocks noGrp="1"/>
          </p:cNvSpPr>
          <p:nvPr>
            <p:ph type="ftr" sz="quarter" idx="11"/>
          </p:nvPr>
        </p:nvSpPr>
        <p:spPr/>
        <p:txBody>
          <a:bodyPr/>
          <a:lstStyle/>
          <a:p>
            <a:endParaRPr lang="de-AT"/>
          </a:p>
        </p:txBody>
      </p:sp>
      <p:sp>
        <p:nvSpPr>
          <p:cNvPr id="5" name="4 - Θέση αριθμού διαφάνειας"/>
          <p:cNvSpPr>
            <a:spLocks noGrp="1"/>
          </p:cNvSpPr>
          <p:nvPr>
            <p:ph type="sldNum" sz="quarter" idx="12"/>
          </p:nvPr>
        </p:nvSpPr>
        <p:spPr/>
        <p:txBody>
          <a:bodyPr/>
          <a:lstStyle/>
          <a:p>
            <a:fld id="{58CF971B-9D2A-49A1-963C-E6EE3F5AD3E4}" type="slidenum">
              <a:rPr lang="de-AT" smtClean="0"/>
              <a:pPr/>
              <a:t>‹#›</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4BCC0D6-A98D-4B0A-9FDB-79780009DF06}" type="datetimeFigureOut">
              <a:rPr lang="de-AT" smtClean="0"/>
              <a:pPr/>
              <a:t>06.11.2012</a:t>
            </a:fld>
            <a:endParaRPr lang="de-AT"/>
          </a:p>
        </p:txBody>
      </p:sp>
      <p:sp>
        <p:nvSpPr>
          <p:cNvPr id="3" name="2 - Θέση υποσέλιδου"/>
          <p:cNvSpPr>
            <a:spLocks noGrp="1"/>
          </p:cNvSpPr>
          <p:nvPr>
            <p:ph type="ftr" sz="quarter" idx="11"/>
          </p:nvPr>
        </p:nvSpPr>
        <p:spPr/>
        <p:txBody>
          <a:bodyPr/>
          <a:lstStyle/>
          <a:p>
            <a:endParaRPr lang="de-AT"/>
          </a:p>
        </p:txBody>
      </p:sp>
      <p:sp>
        <p:nvSpPr>
          <p:cNvPr id="4" name="3 - Θέση αριθμού διαφάνειας"/>
          <p:cNvSpPr>
            <a:spLocks noGrp="1"/>
          </p:cNvSpPr>
          <p:nvPr>
            <p:ph type="sldNum" sz="quarter" idx="12"/>
          </p:nvPr>
        </p:nvSpPr>
        <p:spPr/>
        <p:txBody>
          <a:bodyPr/>
          <a:lstStyle/>
          <a:p>
            <a:fld id="{58CF971B-9D2A-49A1-963C-E6EE3F5AD3E4}" type="slidenum">
              <a:rPr lang="de-AT" smtClean="0"/>
              <a:pPr/>
              <a:t>‹#›</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de-AT"/>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4BCC0D6-A98D-4B0A-9FDB-79780009DF06}" type="datetimeFigureOut">
              <a:rPr lang="de-AT" smtClean="0"/>
              <a:pPr/>
              <a:t>06.11.2012</a:t>
            </a:fld>
            <a:endParaRPr lang="de-AT"/>
          </a:p>
        </p:txBody>
      </p:sp>
      <p:sp>
        <p:nvSpPr>
          <p:cNvPr id="6" name="5 - Θέση υποσέλιδου"/>
          <p:cNvSpPr>
            <a:spLocks noGrp="1"/>
          </p:cNvSpPr>
          <p:nvPr>
            <p:ph type="ftr" sz="quarter" idx="11"/>
          </p:nvPr>
        </p:nvSpPr>
        <p:spPr/>
        <p:txBody>
          <a:bodyPr/>
          <a:lstStyle/>
          <a:p>
            <a:endParaRPr lang="de-AT"/>
          </a:p>
        </p:txBody>
      </p:sp>
      <p:sp>
        <p:nvSpPr>
          <p:cNvPr id="7" name="6 - Θέση αριθμού διαφάνειας"/>
          <p:cNvSpPr>
            <a:spLocks noGrp="1"/>
          </p:cNvSpPr>
          <p:nvPr>
            <p:ph type="sldNum" sz="quarter" idx="12"/>
          </p:nvPr>
        </p:nvSpPr>
        <p:spPr/>
        <p:txBody>
          <a:bodyPr/>
          <a:lstStyle/>
          <a:p>
            <a:fld id="{58CF971B-9D2A-49A1-963C-E6EE3F5AD3E4}" type="slidenum">
              <a:rPr lang="de-AT" smtClean="0"/>
              <a:pPr/>
              <a:t>‹#›</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de-AT"/>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4BCC0D6-A98D-4B0A-9FDB-79780009DF06}" type="datetimeFigureOut">
              <a:rPr lang="de-AT" smtClean="0"/>
              <a:pPr/>
              <a:t>06.11.2012</a:t>
            </a:fld>
            <a:endParaRPr lang="de-AT"/>
          </a:p>
        </p:txBody>
      </p:sp>
      <p:sp>
        <p:nvSpPr>
          <p:cNvPr id="6" name="5 - Θέση υποσέλιδου"/>
          <p:cNvSpPr>
            <a:spLocks noGrp="1"/>
          </p:cNvSpPr>
          <p:nvPr>
            <p:ph type="ftr" sz="quarter" idx="11"/>
          </p:nvPr>
        </p:nvSpPr>
        <p:spPr/>
        <p:txBody>
          <a:bodyPr/>
          <a:lstStyle/>
          <a:p>
            <a:endParaRPr lang="de-AT"/>
          </a:p>
        </p:txBody>
      </p:sp>
      <p:sp>
        <p:nvSpPr>
          <p:cNvPr id="7" name="6 - Θέση αριθμού διαφάνειας"/>
          <p:cNvSpPr>
            <a:spLocks noGrp="1"/>
          </p:cNvSpPr>
          <p:nvPr>
            <p:ph type="sldNum" sz="quarter" idx="12"/>
          </p:nvPr>
        </p:nvSpPr>
        <p:spPr/>
        <p:txBody>
          <a:bodyPr/>
          <a:lstStyle/>
          <a:p>
            <a:fld id="{58CF971B-9D2A-49A1-963C-E6EE3F5AD3E4}" type="slidenum">
              <a:rPr lang="de-AT" smtClean="0"/>
              <a:pPr/>
              <a:t>‹#›</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de-AT"/>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AT"/>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CC0D6-A98D-4B0A-9FDB-79780009DF06}" type="datetimeFigureOut">
              <a:rPr lang="de-AT" smtClean="0"/>
              <a:pPr/>
              <a:t>06.11.2012</a:t>
            </a:fld>
            <a:endParaRPr lang="de-AT"/>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F971B-9D2A-49A1-963C-E6EE3F5AD3E4}" type="slidenum">
              <a:rPr lang="de-AT" smtClean="0"/>
              <a:pPr/>
              <a:t>‹#›</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www.fhw.gr/chronos/04/gr/culture/315arts_arch_doric_order.html" TargetMode="External"/><Relationship Id="rId2" Type="http://schemas.openxmlformats.org/officeDocument/2006/relationships/hyperlink" Target="http://el.wikipedia.org/wiki/%CE%94%CF%89%CF%81%CE%B9%CE%BA%CF%8C%CF%82_%CF%81%CF%85%CE%B8%CE%BC%CF%8C%CF%82" TargetMode="External"/><Relationship Id="rId1" Type="http://schemas.openxmlformats.org/officeDocument/2006/relationships/slideLayout" Target="../slideLayouts/slideLayout2.xml"/><Relationship Id="rId4" Type="http://schemas.openxmlformats.org/officeDocument/2006/relationships/hyperlink" Target="http://www.google.com/search?hl=de&amp;biw=1600&amp;bih=799&amp;q=%CE%B4%CF%89%CF%81%CE%B9%CE%BA%CE%BF%CF%82+%CF%81%CF%85%CE%B8%CE%BC%CE%BF%CF%82&amp;bav=on.2,or.r_gc.r_pw.r_qf.&amp;bpcl=37189454&amp;um=1&amp;ie=UTF-8&amp;tbm=isch&amp;source=og&amp;sa=N&amp;tab=wi&amp;ei=dRKZUKCCKI334QSCooDAB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Epik1.jpg"/>
          <p:cNvPicPr>
            <a:picLocks noChangeAspect="1"/>
          </p:cNvPicPr>
          <p:nvPr/>
        </p:nvPicPr>
        <p:blipFill>
          <a:blip r:embed="rId2" cstate="print"/>
          <a:stretch>
            <a:fillRect/>
          </a:stretch>
        </p:blipFill>
        <p:spPr>
          <a:xfrm>
            <a:off x="1" y="0"/>
            <a:ext cx="9143999" cy="6858000"/>
          </a:xfrm>
          <a:prstGeom prst="rect">
            <a:avLst/>
          </a:prstGeom>
        </p:spPr>
      </p:pic>
      <p:sp>
        <p:nvSpPr>
          <p:cNvPr id="2" name="1 - Τίτλος"/>
          <p:cNvSpPr>
            <a:spLocks noGrp="1"/>
          </p:cNvSpPr>
          <p:nvPr>
            <p:ph type="title"/>
          </p:nvPr>
        </p:nvSpPr>
        <p:spPr>
          <a:xfrm>
            <a:off x="-612576" y="0"/>
            <a:ext cx="7283152" cy="1143000"/>
          </a:xfrm>
        </p:spPr>
        <p:txBody>
          <a:bodyPr/>
          <a:lstStyle/>
          <a:p>
            <a:r>
              <a:rPr lang="el-GR" i="1" u="sng" dirty="0" smtClean="0">
                <a:solidFill>
                  <a:schemeClr val="accent6">
                    <a:lumMod val="75000"/>
                  </a:schemeClr>
                </a:solidFill>
              </a:rPr>
              <a:t>Δωρικός Ρυθμός</a:t>
            </a:r>
            <a:endParaRPr lang="de-AT" i="1" u="sng" dirty="0">
              <a:solidFill>
                <a:schemeClr val="accent6">
                  <a:lumMod val="75000"/>
                </a:schemeClr>
              </a:solidFill>
            </a:endParaRPr>
          </a:p>
        </p:txBody>
      </p:sp>
      <p:sp>
        <p:nvSpPr>
          <p:cNvPr id="6" name="5 - Θέση περιεχομένου"/>
          <p:cNvSpPr>
            <a:spLocks noGrp="1"/>
          </p:cNvSpPr>
          <p:nvPr>
            <p:ph idx="1"/>
          </p:nvPr>
        </p:nvSpPr>
        <p:spPr>
          <a:xfrm>
            <a:off x="5868144" y="4365104"/>
            <a:ext cx="4788024" cy="2492896"/>
          </a:xfrm>
        </p:spPr>
        <p:txBody>
          <a:bodyPr>
            <a:normAutofit fontScale="85000" lnSpcReduction="20000"/>
          </a:bodyPr>
          <a:lstStyle/>
          <a:p>
            <a:pPr>
              <a:buNone/>
            </a:pPr>
            <a:r>
              <a:rPr lang="el-GR" dirty="0" smtClean="0">
                <a:solidFill>
                  <a:schemeClr val="tx1">
                    <a:lumMod val="85000"/>
                    <a:lumOff val="15000"/>
                  </a:schemeClr>
                </a:solidFill>
              </a:rPr>
              <a:t>Ομάδα:</a:t>
            </a:r>
          </a:p>
          <a:p>
            <a:pPr>
              <a:buNone/>
            </a:pPr>
            <a:r>
              <a:rPr lang="el-GR" dirty="0" smtClean="0">
                <a:solidFill>
                  <a:schemeClr val="tx1">
                    <a:lumMod val="85000"/>
                    <a:lumOff val="15000"/>
                  </a:schemeClr>
                </a:solidFill>
              </a:rPr>
              <a:t>Καρρέρ Αλεξία</a:t>
            </a:r>
          </a:p>
          <a:p>
            <a:pPr>
              <a:buNone/>
            </a:pPr>
            <a:r>
              <a:rPr lang="el-GR" dirty="0" smtClean="0">
                <a:solidFill>
                  <a:schemeClr val="tx1">
                    <a:lumMod val="85000"/>
                    <a:lumOff val="15000"/>
                  </a:schemeClr>
                </a:solidFill>
              </a:rPr>
              <a:t>Στάθη Αγγελική</a:t>
            </a:r>
          </a:p>
          <a:p>
            <a:pPr>
              <a:buNone/>
            </a:pPr>
            <a:r>
              <a:rPr lang="el-GR" dirty="0" smtClean="0">
                <a:solidFill>
                  <a:schemeClr val="tx1">
                    <a:lumMod val="85000"/>
                    <a:lumOff val="15000"/>
                  </a:schemeClr>
                </a:solidFill>
              </a:rPr>
              <a:t>Κούλια Κατερίνα</a:t>
            </a:r>
          </a:p>
          <a:p>
            <a:pPr>
              <a:buNone/>
            </a:pPr>
            <a:r>
              <a:rPr lang="el-GR" dirty="0" smtClean="0">
                <a:solidFill>
                  <a:schemeClr val="tx1">
                    <a:lumMod val="85000"/>
                    <a:lumOff val="15000"/>
                  </a:schemeClr>
                </a:solidFill>
              </a:rPr>
              <a:t>Κασιμάτης Σωτήρης</a:t>
            </a:r>
          </a:p>
          <a:p>
            <a:pPr>
              <a:buNone/>
            </a:pPr>
            <a:r>
              <a:rPr lang="el-GR" dirty="0" smtClean="0">
                <a:solidFill>
                  <a:schemeClr val="tx1">
                    <a:lumMod val="85000"/>
                    <a:lumOff val="15000"/>
                  </a:schemeClr>
                </a:solidFill>
              </a:rPr>
              <a:t>Καλνταρότσι Θέμης</a:t>
            </a:r>
          </a:p>
          <a:p>
            <a:pPr>
              <a:buNone/>
            </a:pPr>
            <a:endParaRPr lang="el-GR" dirty="0" smtClean="0"/>
          </a:p>
          <a:p>
            <a:pPr>
              <a:buNone/>
            </a:pPr>
            <a:endParaRPr lang="el-GR"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69180_441260355910384_1927223943_n.jpg"/>
          <p:cNvPicPr>
            <a:picLocks noGrp="1" noChangeAspect="1"/>
          </p:cNvPicPr>
          <p:nvPr>
            <p:ph sz="half" idx="1"/>
          </p:nvPr>
        </p:nvPicPr>
        <p:blipFill>
          <a:blip r:embed="rId2" cstate="print"/>
          <a:stretch>
            <a:fillRect/>
          </a:stretch>
        </p:blipFill>
        <p:spPr>
          <a:xfrm>
            <a:off x="0" y="0"/>
            <a:ext cx="4716016" cy="3717032"/>
          </a:xfrm>
        </p:spPr>
      </p:pic>
      <p:pic>
        <p:nvPicPr>
          <p:cNvPr id="8" name="7 - Θέση περιεχομένου" descr="374054_441260549243698_2033194626_n.jpg"/>
          <p:cNvPicPr>
            <a:picLocks noGrp="1" noChangeAspect="1"/>
          </p:cNvPicPr>
          <p:nvPr>
            <p:ph sz="half" idx="2"/>
          </p:nvPr>
        </p:nvPicPr>
        <p:blipFill>
          <a:blip r:embed="rId3" cstate="print"/>
          <a:stretch>
            <a:fillRect/>
          </a:stretch>
        </p:blipFill>
        <p:spPr>
          <a:xfrm>
            <a:off x="4499992" y="3374993"/>
            <a:ext cx="4644008" cy="3483007"/>
          </a:xfrm>
        </p:spPr>
      </p:pic>
      <p:pic>
        <p:nvPicPr>
          <p:cNvPr id="9" name="8 - Εικόνα" descr="64594_441261135910306_1013100552_n.jpg"/>
          <p:cNvPicPr>
            <a:picLocks noChangeAspect="1"/>
          </p:cNvPicPr>
          <p:nvPr/>
        </p:nvPicPr>
        <p:blipFill>
          <a:blip r:embed="rId4" cstate="print"/>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69180_441260355910384_1927223943_n.jpg"/>
          <p:cNvPicPr>
            <a:picLocks noGrp="1" noChangeAspect="1"/>
          </p:cNvPicPr>
          <p:nvPr>
            <p:ph idx="1"/>
          </p:nvPr>
        </p:nvPicPr>
        <p:blipFill>
          <a:blip r:embed="rId2" cstate="print"/>
          <a:stretch>
            <a:fillRect/>
          </a:stretch>
        </p:blipFill>
        <p:spPr>
          <a:xfrm>
            <a:off x="1554691" y="1600200"/>
            <a:ext cx="6034617" cy="4525963"/>
          </a:xfrm>
        </p:spPr>
      </p:pic>
      <p:pic>
        <p:nvPicPr>
          <p:cNvPr id="5" name="4 - Εικόνα" descr="69180_441260355910384_1927223943_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374054_441260549243698_2033194626_n.jpg"/>
          <p:cNvPicPr>
            <a:picLocks noGrp="1" noChangeAspect="1"/>
          </p:cNvPicPr>
          <p:nvPr>
            <p:ph idx="1"/>
          </p:nvPr>
        </p:nvPicPr>
        <p:blipFill>
          <a:blip r:embed="rId2" cstate="print"/>
          <a:stretch>
            <a:fillRect/>
          </a:stretch>
        </p:blipFill>
        <p:spPr>
          <a:xfrm>
            <a:off x="1554691" y="1600200"/>
            <a:ext cx="6034617" cy="4525963"/>
          </a:xfrm>
        </p:spPr>
      </p:pic>
      <p:pic>
        <p:nvPicPr>
          <p:cNvPr id="5" name="4 - Εικόνα" descr="374054_441260549243698_2033194626_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406944_441259749243778_94788443_n.jpg"/>
          <p:cNvPicPr>
            <a:picLocks noGrp="1" noChangeAspect="1"/>
          </p:cNvPicPr>
          <p:nvPr>
            <p:ph sz="half" idx="1"/>
          </p:nvPr>
        </p:nvPicPr>
        <p:blipFill>
          <a:blip r:embed="rId2" cstate="print"/>
          <a:stretch>
            <a:fillRect/>
          </a:stretch>
        </p:blipFill>
        <p:spPr>
          <a:xfrm>
            <a:off x="0" y="0"/>
            <a:ext cx="4355976" cy="6858000"/>
          </a:xfrm>
        </p:spPr>
      </p:pic>
      <p:pic>
        <p:nvPicPr>
          <p:cNvPr id="7" name="6 - Θέση περιεχομένου" descr="549088_441259362577150_1789314142_n.jpg"/>
          <p:cNvPicPr>
            <a:picLocks noGrp="1" noChangeAspect="1"/>
          </p:cNvPicPr>
          <p:nvPr>
            <p:ph sz="half" idx="2"/>
          </p:nvPr>
        </p:nvPicPr>
        <p:blipFill>
          <a:blip r:embed="rId3" cstate="print"/>
          <a:stretch>
            <a:fillRect/>
          </a:stretch>
        </p:blipFill>
        <p:spPr>
          <a:xfrm>
            <a:off x="4427984" y="0"/>
            <a:ext cx="4716016"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406956_543817882311890_1734376862_n.jpg"/>
          <p:cNvPicPr>
            <a:picLocks noGrp="1" noChangeAspect="1"/>
          </p:cNvPicPr>
          <p:nvPr>
            <p:ph idx="1"/>
          </p:nvPr>
        </p:nvPicPr>
        <p:blipFill>
          <a:blip r:embed="rId2" cstate="print"/>
          <a:stretch>
            <a:fillRect/>
          </a:stretch>
        </p:blipFill>
        <p:spPr>
          <a:xfrm>
            <a:off x="1554691" y="1600200"/>
            <a:ext cx="6034617" cy="4525963"/>
          </a:xfrm>
        </p:spPr>
      </p:pic>
      <p:pic>
        <p:nvPicPr>
          <p:cNvPr id="5" name="4 - Εικόνα" descr="406956_543817882311890_1734376862_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525487_543817842311894_1815856505_n.jpg"/>
          <p:cNvPicPr>
            <a:picLocks noGrp="1" noChangeAspect="1"/>
          </p:cNvPicPr>
          <p:nvPr>
            <p:ph idx="1"/>
          </p:nvPr>
        </p:nvPicPr>
        <p:blipFill>
          <a:blip r:embed="rId2" cstate="print"/>
          <a:stretch>
            <a:fillRect/>
          </a:stretch>
        </p:blipFill>
        <p:spPr>
          <a:xfrm>
            <a:off x="1554691" y="1600200"/>
            <a:ext cx="6034617" cy="4525963"/>
          </a:xfrm>
        </p:spPr>
      </p:pic>
      <p:pic>
        <p:nvPicPr>
          <p:cNvPr id="5" name="4 - Εικόνα" descr="525487_543817842311894_1815856505_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644136_543818062311872_709288741_n.jpg"/>
          <p:cNvPicPr>
            <a:picLocks noGrp="1" noChangeAspect="1"/>
          </p:cNvPicPr>
          <p:nvPr>
            <p:ph sz="half" idx="1"/>
          </p:nvPr>
        </p:nvPicPr>
        <p:blipFill>
          <a:blip r:embed="rId2" cstate="print"/>
          <a:stretch>
            <a:fillRect/>
          </a:stretch>
        </p:blipFill>
        <p:spPr>
          <a:xfrm>
            <a:off x="0" y="0"/>
            <a:ext cx="7236296" cy="6858000"/>
          </a:xfrm>
        </p:spPr>
      </p:pic>
      <p:pic>
        <p:nvPicPr>
          <p:cNvPr id="8" name="7 - Θέση περιεχομένου" descr="DSC06928.JPG"/>
          <p:cNvPicPr>
            <a:picLocks noGrp="1" noChangeAspect="1"/>
          </p:cNvPicPr>
          <p:nvPr>
            <p:ph sz="half" idx="2"/>
          </p:nvPr>
        </p:nvPicPr>
        <p:blipFill>
          <a:blip r:embed="rId3" cstate="print"/>
          <a:stretch>
            <a:fillRect/>
          </a:stretch>
        </p:blipFill>
        <p:spPr>
          <a:xfrm>
            <a:off x="4716016" y="-1"/>
            <a:ext cx="4427984" cy="3808165"/>
          </a:xfrm>
        </p:spPr>
      </p:pic>
      <p:pic>
        <p:nvPicPr>
          <p:cNvPr id="1026" name="Picture 2" descr="C:\Users\Αγγελική\Desktop\project\550442_543818162311862_496654049_n.jpg"/>
          <p:cNvPicPr>
            <a:picLocks noChangeAspect="1" noChangeArrowheads="1"/>
          </p:cNvPicPr>
          <p:nvPr/>
        </p:nvPicPr>
        <p:blipFill>
          <a:blip r:embed="rId4" cstate="print"/>
          <a:srcRect/>
          <a:stretch>
            <a:fillRect/>
          </a:stretch>
        </p:blipFill>
        <p:spPr bwMode="auto">
          <a:xfrm>
            <a:off x="5652120" y="3789040"/>
            <a:ext cx="3491880" cy="30689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06932.JPG"/>
          <p:cNvPicPr>
            <a:picLocks noGrp="1" noChangeAspect="1"/>
          </p:cNvPicPr>
          <p:nvPr>
            <p:ph idx="1"/>
          </p:nvPr>
        </p:nvPicPr>
        <p:blipFill>
          <a:blip r:embed="rId2" cstate="print"/>
          <a:stretch>
            <a:fillRect/>
          </a:stretch>
        </p:blipFill>
        <p:spPr>
          <a:xfrm>
            <a:off x="1554691" y="1600200"/>
            <a:ext cx="6034618" cy="4525963"/>
          </a:xfrm>
        </p:spPr>
      </p:pic>
      <p:pic>
        <p:nvPicPr>
          <p:cNvPr id="5" name="4 - Εικόνα" descr="DSC06932.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644507_441259939243759_179801203_n.jpg"/>
          <p:cNvPicPr>
            <a:picLocks noGrp="1" noChangeAspect="1"/>
          </p:cNvPicPr>
          <p:nvPr>
            <p:ph idx="1"/>
          </p:nvPr>
        </p:nvPicPr>
        <p:blipFill>
          <a:blip r:embed="rId2" cstate="print"/>
          <a:stretch>
            <a:fillRect/>
          </a:stretch>
        </p:blipFill>
        <p:spPr>
          <a:xfrm>
            <a:off x="0" y="0"/>
            <a:ext cx="6372200" cy="6864086"/>
          </a:xfrm>
        </p:spPr>
      </p:pic>
      <p:pic>
        <p:nvPicPr>
          <p:cNvPr id="6" name="5 - Εικόνα" descr="DSC06915.JPG"/>
          <p:cNvPicPr>
            <a:picLocks noChangeAspect="1"/>
          </p:cNvPicPr>
          <p:nvPr/>
        </p:nvPicPr>
        <p:blipFill>
          <a:blip r:embed="rId3" cstate="print"/>
          <a:stretch>
            <a:fillRect/>
          </a:stretch>
        </p:blipFill>
        <p:spPr>
          <a:xfrm>
            <a:off x="6372200" y="0"/>
            <a:ext cx="2771801" cy="3356992"/>
          </a:xfrm>
          <a:prstGeom prst="rect">
            <a:avLst/>
          </a:prstGeom>
        </p:spPr>
      </p:pic>
      <p:pic>
        <p:nvPicPr>
          <p:cNvPr id="7" name="6 - Εικόνα" descr="DSC06909.JPG"/>
          <p:cNvPicPr>
            <a:picLocks noChangeAspect="1"/>
          </p:cNvPicPr>
          <p:nvPr/>
        </p:nvPicPr>
        <p:blipFill>
          <a:blip r:embed="rId4" cstate="print"/>
          <a:stretch>
            <a:fillRect/>
          </a:stretch>
        </p:blipFill>
        <p:spPr>
          <a:xfrm>
            <a:off x="4360382" y="3378055"/>
            <a:ext cx="4783618" cy="34799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0800000" scaled="0"/>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i="1" u="sng" dirty="0" smtClean="0">
                <a:solidFill>
                  <a:schemeClr val="tx2">
                    <a:lumMod val="75000"/>
                  </a:schemeClr>
                </a:solidFill>
              </a:rPr>
              <a:t>Βιβλιογραφία</a:t>
            </a:r>
            <a:endParaRPr lang="de-AT" sz="4000" i="1" u="sng" dirty="0">
              <a:solidFill>
                <a:schemeClr val="tx2">
                  <a:lumMod val="75000"/>
                </a:schemeClr>
              </a:solidFill>
            </a:endParaRPr>
          </a:p>
        </p:txBody>
      </p:sp>
      <p:sp>
        <p:nvSpPr>
          <p:cNvPr id="3" name="2 - Θέση περιεχομένου"/>
          <p:cNvSpPr>
            <a:spLocks noGrp="1"/>
          </p:cNvSpPr>
          <p:nvPr>
            <p:ph idx="1"/>
          </p:nvPr>
        </p:nvSpPr>
        <p:spPr/>
        <p:txBody>
          <a:bodyPr>
            <a:normAutofit fontScale="85000" lnSpcReduction="20000"/>
          </a:bodyPr>
          <a:lstStyle/>
          <a:p>
            <a:r>
              <a:rPr lang="de-AT" dirty="0" smtClean="0">
                <a:hlinkClick r:id="rId2"/>
              </a:rPr>
              <a:t>http://el.wikipedia.org/wiki/%CE%94%CF%89%CF%81%CE%B9%CE%BA%CF%8C%CF%82_%CF%81%CF%85%CE%B8%CE%BC%CF%8C%CF%82</a:t>
            </a:r>
            <a:endParaRPr lang="de-AT" dirty="0" smtClean="0"/>
          </a:p>
          <a:p>
            <a:r>
              <a:rPr lang="de-AT" dirty="0" smtClean="0">
                <a:hlinkClick r:id="rId3"/>
              </a:rPr>
              <a:t>http://www.fhw.gr/chronos/04/gr/culture/315arts_arch_doric_order.html</a:t>
            </a:r>
            <a:endParaRPr lang="de-AT" dirty="0" smtClean="0"/>
          </a:p>
          <a:p>
            <a:r>
              <a:rPr lang="de-AT" dirty="0" smtClean="0">
                <a:hlinkClick r:id="rId4"/>
              </a:rPr>
              <a:t>http://www.google.com/search?hl=de&amp;biw=1600&amp;bih=799&amp;q=%CE%B4%CF%89%CF%81%CE%B9%CE%BA%CE%BF%CF%82+%CF%81%CF%85%CE%B8%CE%BC%CE%BF%CF%82&amp;bav=on.2,or.r_gc.r_pw.r_qf.&amp;bpcl=37189454&amp;um=1&amp;ie=UTF-8&amp;tbm=isch&amp;source=og&amp;sa=N&amp;tab=wi&amp;ei=dRKZUKCCKI334QSCooDABw</a:t>
            </a:r>
            <a:endParaRPr lang="de-AT"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Λίγα λόγια….</a:t>
            </a:r>
            <a:endParaRPr lang="de-AT" dirty="0"/>
          </a:p>
        </p:txBody>
      </p:sp>
      <p:sp>
        <p:nvSpPr>
          <p:cNvPr id="3" name="2 - Θέση περιεχομένου"/>
          <p:cNvSpPr>
            <a:spLocks noGrp="1"/>
          </p:cNvSpPr>
          <p:nvPr>
            <p:ph idx="1"/>
          </p:nvPr>
        </p:nvSpPr>
        <p:spPr/>
        <p:txBody>
          <a:bodyPr>
            <a:normAutofit fontScale="77500" lnSpcReduction="20000"/>
          </a:bodyPr>
          <a:lstStyle/>
          <a:p>
            <a:r>
              <a:rPr lang="el-GR" sz="3100" b="1" dirty="0"/>
              <a:t>Δωρικός Ρυθμός</a:t>
            </a:r>
            <a:r>
              <a:rPr lang="el-GR" sz="3100" dirty="0"/>
              <a:t> ονομάζεται στην αρχαία ελληνική αρχιτεκτονική, και ειδικότερα στη ναοδομία, ο ρυθμός εκείνος που διακρίνεται για τη λιτότητα, την αυστηρότητα και τη μνημειακότητά του από τον πιο διακοσμητικό Ιωνικό </a:t>
            </a:r>
            <a:r>
              <a:rPr lang="el-GR" sz="3100" dirty="0" smtClean="0"/>
              <a:t>Ρυθμό. Οι </a:t>
            </a:r>
            <a:r>
              <a:rPr lang="el-GR" sz="3100" dirty="0"/>
              <a:t>απαρχές του Δωρικού Ρυθμού πιστεύεται ότι βρίσκονται στο Άργος και την Κόρινθο, δύο σημαντικά δωρικά κέντρα τέχνης κατά τη Γεωμετρική Περίοδο (8ος αι. </a:t>
            </a:r>
            <a:r>
              <a:rPr lang="el-GR" sz="3100" dirty="0" err="1"/>
              <a:t>π.Χ.</a:t>
            </a:r>
            <a:r>
              <a:rPr lang="el-GR" sz="3100" dirty="0"/>
              <a:t>). Ωστόσο από </a:t>
            </a:r>
            <a:r>
              <a:rPr lang="el-GR" sz="3100" dirty="0" smtClean="0"/>
              <a:t>τα </a:t>
            </a:r>
            <a:r>
              <a:rPr lang="el-GR" sz="3100" dirty="0"/>
              <a:t>αρχιτεκτονικά κατάλοιπα τόσο πρώιμης εποχής δεν έχουν σωθεί, αφού μάλιστα για την κατασκευή τους θα πρέπει να είχε χρησιμοποιηθεί κυρίως ξύλο. </a:t>
            </a:r>
            <a:r>
              <a:rPr lang="el-GR" sz="3100" dirty="0" smtClean="0"/>
              <a:t>Φαίνεται </a:t>
            </a:r>
            <a:r>
              <a:rPr lang="el-GR" sz="3100" dirty="0"/>
              <a:t>ότι οι ξύλινοι κίονες αντικαταστάθηκαν σταδιακά με λίθινους. Αυτό δικαιολογεί και το ότι κανένας από αυτούς δεν είναι ίδιος με κάποιον άλλο.</a:t>
            </a:r>
          </a:p>
          <a:p>
            <a:endParaRPr lang="de-A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i="1" u="sng" dirty="0" smtClean="0">
                <a:solidFill>
                  <a:schemeClr val="accent6">
                    <a:lumMod val="75000"/>
                  </a:schemeClr>
                </a:solidFill>
              </a:rPr>
              <a:t>Χαρακτηριστικά Δωρικού Ρυθμού</a:t>
            </a:r>
            <a:endParaRPr lang="de-AT" sz="3600" i="1" u="sng" dirty="0">
              <a:solidFill>
                <a:schemeClr val="accent6">
                  <a:lumMod val="75000"/>
                </a:schemeClr>
              </a:solidFill>
            </a:endParaRPr>
          </a:p>
        </p:txBody>
      </p:sp>
      <p:pic>
        <p:nvPicPr>
          <p:cNvPr id="6" name="5 - Θέση περιεχομένου" descr="368px-Doric.png"/>
          <p:cNvPicPr>
            <a:picLocks noGrp="1" noChangeAspect="1"/>
          </p:cNvPicPr>
          <p:nvPr>
            <p:ph sz="half" idx="1"/>
          </p:nvPr>
        </p:nvPicPr>
        <p:blipFill>
          <a:blip r:embed="rId2" cstate="print"/>
          <a:stretch>
            <a:fillRect/>
          </a:stretch>
        </p:blipFill>
        <p:spPr>
          <a:xfrm>
            <a:off x="179512" y="1114774"/>
            <a:ext cx="3816424" cy="5743226"/>
          </a:xfrm>
        </p:spPr>
      </p:pic>
      <p:sp>
        <p:nvSpPr>
          <p:cNvPr id="5" name="4 - Θέση περιεχομένου"/>
          <p:cNvSpPr>
            <a:spLocks noGrp="1"/>
          </p:cNvSpPr>
          <p:nvPr>
            <p:ph sz="half" idx="2"/>
          </p:nvPr>
        </p:nvSpPr>
        <p:spPr>
          <a:xfrm>
            <a:off x="4648200" y="1600200"/>
            <a:ext cx="4038600" cy="4781128"/>
          </a:xfrm>
        </p:spPr>
        <p:txBody>
          <a:bodyPr>
            <a:noAutofit/>
          </a:bodyPr>
          <a:lstStyle/>
          <a:p>
            <a:r>
              <a:rPr lang="el-GR" sz="1800" b="1" dirty="0" smtClean="0"/>
              <a:t>Κίονες </a:t>
            </a:r>
            <a:r>
              <a:rPr lang="el-GR" sz="1800" dirty="0" smtClean="0"/>
              <a:t>:Κύριο χαρακτηριστικό των κιόνων είναι η απουσία βάσης: οι κίονες στηρίζονται απευθείας στον στυλοβάτη. Τα κιονόκρανα είναι λιτά και αποτελούνται από δύο μέρη, τον "εχίνο" και τον "άβακα". Ο "άβακας" είναι το τετράγωνης κάτοψης ανώτερο σημείο του κίονα στο οποίο στηρίζεται το επιστύλιο, ενώ ο "εχίνος" (αχινός) είναι το αμέσως κατώτερο σημείο το οποίο αποτελεί ομαλή μετάβαση από τον "άβακα" στον κυρίως κίονα. Ένα ακόμη χαρακτηριστικό των δωρικών κιόνων είναι ότι οι αιχμές των ραβδώσεών τους είναι </a:t>
            </a:r>
            <a:r>
              <a:rPr lang="el-GR" sz="1800" dirty="0" err="1" smtClean="0"/>
              <a:t>οξύες</a:t>
            </a:r>
            <a:r>
              <a:rPr lang="el-GR" sz="1800" dirty="0" smtClean="0"/>
              <a:t> και όχι επίπεδες όπως στον Ιωνικό και τον Κορινθιακό.</a:t>
            </a:r>
          </a:p>
          <a:p>
            <a:endParaRPr lang="de-AT"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404664"/>
            <a:ext cx="4038600" cy="6048672"/>
          </a:xfrm>
        </p:spPr>
        <p:txBody>
          <a:bodyPr>
            <a:normAutofit fontScale="55000" lnSpcReduction="20000"/>
          </a:bodyPr>
          <a:lstStyle/>
          <a:p>
            <a:r>
              <a:rPr lang="el-GR" sz="2900" b="1" dirty="0" smtClean="0"/>
              <a:t>Θριγκός </a:t>
            </a:r>
            <a:r>
              <a:rPr lang="el-GR" sz="2900" dirty="0" smtClean="0"/>
              <a:t>: Ο θριγκός στα δωρικά κτήρια αποτελείται από δύο μέρη: το επιστύλιο και τη δωρική ζωφόρο. Το επιστύλιο (η ζώνη που ακουμπά ακριβώς πάνω στους κίονες) χαρακτηρίζεται από την απουσία διακοσμητικών στοιχείων με εξαίρεση μία λεπτή ταινία στο ανώτερο μέρος της, που αποτελεί συνέχεια της διακόσμησης των τριγλύφων που βρίσκονται ακριβώς από πάνω. Στη δωρική ζωφόρο, υπάρχει μία συνεχής εναλλαγή από τρίγλυφα και μετόπες. Τα τρίγλυφα είναι τρία μακρόστενα και κάθετα λαξεύματα στο μάρμαρο. Το σχέδιό τους καθιερώθηκε ώστε να θυμίζει τα ξύλινα δοκάρια που στέγαζαν παλιότερα τους ναούς. Γι' αυτόν τον λόγο, κάτω ακριβώς από το κάθε ένα (σκαλισμένα στο επιστύλιο) βρίσκονται απομιμήσεις των καρφιών που συγκρατούσαν κάποτε τις ξύλινες δοκούς, που ονομάζονται "σταγόνες". Οι μετόπες βρίσκονταν ανάμεσα στα τρίγλυφα και ήταν είτε απλά κομμάτια μαρμάρου, είτε έφεραν γραπτές ή ανάγλυφες παραστάσεις. Κατά την αρχαιότητα, τα τρίγλυφα ήταν βαμμένα μπλε ενώ οι μετόπες κόκκινες.</a:t>
            </a:r>
          </a:p>
          <a:p>
            <a:endParaRPr lang="de-AT" dirty="0"/>
          </a:p>
        </p:txBody>
      </p:sp>
      <p:sp>
        <p:nvSpPr>
          <p:cNvPr id="4" name="3 - Θέση περιεχομένου"/>
          <p:cNvSpPr>
            <a:spLocks noGrp="1"/>
          </p:cNvSpPr>
          <p:nvPr>
            <p:ph sz="half" idx="2"/>
          </p:nvPr>
        </p:nvSpPr>
        <p:spPr>
          <a:xfrm>
            <a:off x="4648200" y="404664"/>
            <a:ext cx="4038600" cy="6048672"/>
          </a:xfrm>
        </p:spPr>
        <p:txBody>
          <a:bodyPr>
            <a:noAutofit/>
          </a:bodyPr>
          <a:lstStyle/>
          <a:p>
            <a:r>
              <a:rPr lang="el-GR" sz="1600" dirty="0" smtClean="0"/>
              <a:t>Το δωρικό διάζωμα αποτελείται από στενά μέλη με κάθετες αυλακώσεις -τα τρίγλυφα- και από πλατύτερες επιφάνειες που φέρουν συχνά γλυπτές ή γραπτές παραστάσεις, τις μετόπες. Τρίγλυφα και μετόπες εναλλάσσονται κανονικά και υπάρχουν τρίγλυφα πάνω από τον κάθε κίονα, πάνω από το μέσο κάθε </a:t>
            </a:r>
            <a:r>
              <a:rPr lang="el-GR" sz="1600" b="1" dirty="0" smtClean="0"/>
              <a:t>μετακιόνιου διαστήματος</a:t>
            </a:r>
            <a:r>
              <a:rPr lang="el-GR" sz="1600" dirty="0" smtClean="0"/>
              <a:t> και στις γωνίες. Η τοποθέτησή τους αυτή σχετίζεται με το λεγόμενο πρόβλημα της γωνιακής μετόπης (η οποία εμφανιζόταν μεγαλύτερη) και οδήγησε σε ποικίλες λύσεις, όπως στη βαθμιαία αλλαγή του πλάτους των μετακιονίων. Πάνω από το διάζωμα υπάρχει ένα γείσο, με μία ελαφρά κλίση προς τα έξω για προστασία από τα όμβρια ύδατα, το οποίο αποτελείται από απλό </a:t>
            </a:r>
            <a:r>
              <a:rPr lang="el-GR" sz="1600" b="1" dirty="0" smtClean="0"/>
              <a:t>κυμάτιο</a:t>
            </a:r>
            <a:r>
              <a:rPr lang="el-GR" sz="1600" dirty="0" smtClean="0"/>
              <a:t> και στεφάνη. Στο κάτω μέρος του γείσου και ακριβώς πάνω από κάθε τρίγλυφο και κάθε μετόπη υπάρχει μία ορθογώνια πλάκα, ο πρόμοχθος, διακοσμημένη με σειρές σταγόνων. Επιπλέον, ο χώρος του αετώματος προστατεύεται από το λοξό γείσο, το καλούμενο καταιέτιο.</a:t>
            </a:r>
            <a:br>
              <a:rPr lang="el-GR" sz="1600" dirty="0" smtClean="0"/>
            </a:br>
            <a:endParaRPr lang="de-AT"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32656"/>
            <a:ext cx="8229600" cy="1084982"/>
          </a:xfrm>
        </p:spPr>
        <p:txBody>
          <a:bodyPr>
            <a:normAutofit fontScale="90000"/>
          </a:bodyPr>
          <a:lstStyle/>
          <a:p>
            <a:r>
              <a:rPr lang="el-GR" sz="4000" i="1" u="sng" dirty="0" smtClean="0">
                <a:solidFill>
                  <a:schemeClr val="accent6">
                    <a:lumMod val="75000"/>
                  </a:schemeClr>
                </a:solidFill>
              </a:rPr>
              <a:t>Σπουδαιότεροι ναοί Δωρικού</a:t>
            </a:r>
            <a:br>
              <a:rPr lang="el-GR" sz="4000" i="1" u="sng" dirty="0" smtClean="0">
                <a:solidFill>
                  <a:schemeClr val="accent6">
                    <a:lumMod val="75000"/>
                  </a:schemeClr>
                </a:solidFill>
              </a:rPr>
            </a:br>
            <a:r>
              <a:rPr lang="el-GR" sz="4000" i="1" u="sng" dirty="0" smtClean="0">
                <a:solidFill>
                  <a:schemeClr val="accent6">
                    <a:lumMod val="75000"/>
                  </a:schemeClr>
                </a:solidFill>
              </a:rPr>
              <a:t> Ρυθμού εντός Ελλάδος!</a:t>
            </a:r>
            <a:r>
              <a:rPr lang="de-AT" dirty="0"/>
              <a:t/>
            </a:r>
            <a:br>
              <a:rPr lang="de-AT" dirty="0"/>
            </a:br>
            <a:endParaRPr lang="de-AT" dirty="0"/>
          </a:p>
        </p:txBody>
      </p:sp>
      <p:sp>
        <p:nvSpPr>
          <p:cNvPr id="3" name="2 - Θέση περιεχομένου"/>
          <p:cNvSpPr>
            <a:spLocks noGrp="1"/>
          </p:cNvSpPr>
          <p:nvPr>
            <p:ph idx="1"/>
          </p:nvPr>
        </p:nvSpPr>
        <p:spPr>
          <a:xfrm>
            <a:off x="395536" y="1268761"/>
            <a:ext cx="8229600" cy="5589240"/>
          </a:xfrm>
        </p:spPr>
        <p:txBody>
          <a:bodyPr>
            <a:noAutofit/>
          </a:bodyPr>
          <a:lstStyle/>
          <a:p>
            <a:pPr marL="457200" lvl="0" indent="-457200">
              <a:buNone/>
            </a:pPr>
            <a:r>
              <a:rPr lang="el-GR" sz="2000" b="1" i="1" u="sng" dirty="0" smtClean="0"/>
              <a:t>1.Ο </a:t>
            </a:r>
            <a:r>
              <a:rPr lang="el-GR" sz="2000" b="1" i="1" u="sng" dirty="0"/>
              <a:t>Παρθενώνας, η δόξα της </a:t>
            </a:r>
            <a:r>
              <a:rPr lang="el-GR" sz="2000" b="1" i="1" u="sng" dirty="0" smtClean="0"/>
              <a:t>Ακρόπολης</a:t>
            </a:r>
            <a:r>
              <a:rPr lang="en-US" sz="2000" i="1" dirty="0"/>
              <a:t> </a:t>
            </a:r>
            <a:endParaRPr lang="de-AT" sz="2000" dirty="0"/>
          </a:p>
          <a:p>
            <a:pPr>
              <a:buNone/>
            </a:pPr>
            <a:r>
              <a:rPr lang="el-GR" sz="2000" i="1" dirty="0" smtClean="0"/>
              <a:t>      Είναι </a:t>
            </a:r>
            <a:r>
              <a:rPr lang="el-GR" sz="2000" i="1" dirty="0"/>
              <a:t>ναός Δωρικού ρυθμού με Ιωνικά στοιχεία. Στις </a:t>
            </a:r>
            <a:r>
              <a:rPr lang="el-GR" sz="2000" i="1" dirty="0" smtClean="0"/>
              <a:t>ανατολικές και </a:t>
            </a:r>
            <a:r>
              <a:rPr lang="el-GR" sz="2000" i="1" dirty="0"/>
              <a:t>δυτικές προσόψεις του υπάρχουν δύο γαλαρίες δωρικού ρυθμού με έξι κολώνες. Το κτίριο περιτριγυρίζεται από γαλαρία δωρικού ρυθμού με 8 κολώνες στην μία κοντύτερη πλευρά και 17 κολώνες στην άλλη πλευρά (μακρύτερη</a:t>
            </a:r>
            <a:r>
              <a:rPr lang="el-GR" sz="2000" i="1" dirty="0" smtClean="0"/>
              <a:t>).</a:t>
            </a:r>
            <a:r>
              <a:rPr lang="en-US" sz="2000" i="1" dirty="0"/>
              <a:t> </a:t>
            </a:r>
            <a:endParaRPr lang="el-GR" sz="2000" i="1" dirty="0"/>
          </a:p>
          <a:p>
            <a:pPr>
              <a:buNone/>
            </a:pPr>
            <a:r>
              <a:rPr lang="el-GR" sz="2000" b="1" i="1" u="sng" dirty="0" smtClean="0"/>
              <a:t>2. Ο </a:t>
            </a:r>
            <a:r>
              <a:rPr lang="el-GR" sz="2000" b="1" i="1" u="sng" dirty="0"/>
              <a:t>ναός του </a:t>
            </a:r>
            <a:r>
              <a:rPr lang="el-GR" sz="2000" b="1" i="1" u="sng" dirty="0" err="1"/>
              <a:t>Επικούριου</a:t>
            </a:r>
            <a:r>
              <a:rPr lang="el-GR" sz="2000" b="1" i="1" u="sng" dirty="0"/>
              <a:t> Απόλλωνα</a:t>
            </a:r>
            <a:endParaRPr lang="de-AT" sz="2000" dirty="0"/>
          </a:p>
          <a:p>
            <a:pPr>
              <a:buNone/>
            </a:pPr>
            <a:r>
              <a:rPr lang="el-GR" sz="2000" b="1" i="1" dirty="0" smtClean="0"/>
              <a:t>      </a:t>
            </a:r>
            <a:r>
              <a:rPr lang="el-GR" sz="2000" i="1" dirty="0" smtClean="0"/>
              <a:t>Ο </a:t>
            </a:r>
            <a:r>
              <a:rPr lang="el-GR" sz="2000" i="1" dirty="0"/>
              <a:t>ναός είναι περίπτερος, εξάστυλος, δωρικού ρυθμού. </a:t>
            </a:r>
            <a:r>
              <a:rPr lang="el-GR" sz="2000" i="1" dirty="0" err="1"/>
              <a:t>Ενα</a:t>
            </a:r>
            <a:r>
              <a:rPr lang="el-GR" sz="2000" i="1" dirty="0"/>
              <a:t> από τα πολλά ιδιόμορφα γνωρίσματά του είναι ότι στις μακρές πλευρές, έχει 15 κίονες (και όχι 13 όπως θα περίμενε κανείς, με βάση την κανονική για την εποχή αναλογία, που θέλει οι μακρές πλευρές να έχουν διπλάσιο αριθμό κιόνων από τις στενές, συν έναν). Το γνώρισμα αυτό έχει σαν συνέπεια την ιδιαίτερα επιμήκη μορφή της κάτοψης του ναού, χαρακτηριστικό των ναών της αρχαϊκής περιόδου. Εκτός από την δωρικού ρυθμού εξωτερική κιονοστοιχία, συνυπάρχουν στην αρχιτεκτονική του ναού στοιχεία του ιωνικού και του κορινθιακού ρυθμού.</a:t>
            </a:r>
            <a:endParaRPr lang="de-AT" sz="2000" dirty="0"/>
          </a:p>
          <a:p>
            <a:pPr>
              <a:buNone/>
            </a:pPr>
            <a:endParaRPr lang="de-AT"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0"/>
            <a:ext cx="8229600" cy="6552728"/>
          </a:xfrm>
        </p:spPr>
        <p:txBody>
          <a:bodyPr>
            <a:normAutofit/>
          </a:bodyPr>
          <a:lstStyle/>
          <a:p>
            <a:pPr lvl="0">
              <a:buNone/>
            </a:pPr>
            <a:r>
              <a:rPr lang="el-GR" sz="2100" b="1" i="1" u="sng" dirty="0" smtClean="0"/>
              <a:t>3. Ναός </a:t>
            </a:r>
            <a:r>
              <a:rPr lang="el-GR" sz="2100" b="1" i="1" u="sng" dirty="0"/>
              <a:t>της Αφαίας</a:t>
            </a:r>
            <a:endParaRPr lang="de-AT" sz="2100" dirty="0"/>
          </a:p>
          <a:p>
            <a:pPr>
              <a:buNone/>
            </a:pPr>
            <a:r>
              <a:rPr lang="el-GR" sz="2000" b="1" i="1" dirty="0" smtClean="0"/>
              <a:t>      </a:t>
            </a:r>
            <a:r>
              <a:rPr lang="el-GR" sz="2000" i="1" dirty="0" smtClean="0"/>
              <a:t>Ο </a:t>
            </a:r>
            <a:r>
              <a:rPr lang="el-GR" sz="2000" i="1" dirty="0"/>
              <a:t>ναός της Αφαίας είναι δωρικού ρυθμού και από πολλούς θεωρείται το πρότυπο που είχαν στο μυαλό τους οι αρχιτέκτονες του Παρθενώνα. Ο ναός έχει 12 κίονες στις μακριές πλευρές και 6 στις στενές και όλοι είναι μονόλιθοι με 20 ραβδώσεις εκτός από 3 που αποτελούνται από σπονδύλους. Η είσοδος στον ναό γινόταν από ένα επικλινές επίπεδο στην ανατολική πλευρά. Τα γλυπτά των αετωμάτων ήταν από παριανό μάρμαρο. Το θέμα και των δύο αετωμάτων του ναού της Αφαίας είναι οι μυθικές εκστρατείες στην Τροία, καθώς σε αυτές είχαν διακριθεί οι Αιακίδες, Τελαμώνας, Αίαντας και Αχιλλέας. Η θεά Αθηνά είναι παρούσα σε όλες τις παραστάσεις, έτσι δεν είναι τυχαίο που πολλές φορές ο ναός </a:t>
            </a:r>
            <a:r>
              <a:rPr lang="el-GR" sz="2000" i="1" dirty="0" smtClean="0"/>
              <a:t>ονομάζεται </a:t>
            </a:r>
            <a:r>
              <a:rPr lang="el-GR" sz="2000" i="1" dirty="0"/>
              <a:t>της Αφαίας Αθηνάς. </a:t>
            </a:r>
            <a:r>
              <a:rPr lang="el-GR" sz="2000" i="1" dirty="0" smtClean="0"/>
              <a:t>Άλλωστε </a:t>
            </a:r>
            <a:r>
              <a:rPr lang="el-GR" sz="2000" i="1" dirty="0"/>
              <a:t>για μεγάλο διάστημα πίστευαν ότι στην Αθηνά ήταν </a:t>
            </a:r>
            <a:r>
              <a:rPr lang="el-GR" sz="2000" i="1" dirty="0" smtClean="0"/>
              <a:t>αφιερωμένος.</a:t>
            </a:r>
            <a:endParaRPr lang="el-GR" sz="2000" dirty="0" smtClean="0"/>
          </a:p>
          <a:p>
            <a:pPr>
              <a:buNone/>
            </a:pPr>
            <a:r>
              <a:rPr lang="el-GR" sz="2000" b="1" i="1" u="sng" dirty="0" smtClean="0"/>
              <a:t>4. </a:t>
            </a:r>
            <a:r>
              <a:rPr lang="el-GR" sz="2200" b="1" i="1" u="sng" dirty="0" smtClean="0"/>
              <a:t>Ο </a:t>
            </a:r>
            <a:r>
              <a:rPr lang="el-GR" sz="2200" b="1" i="1" u="sng" dirty="0"/>
              <a:t>ναός της </a:t>
            </a:r>
            <a:r>
              <a:rPr lang="el-GR" sz="2200" b="1" i="1" u="sng" dirty="0" err="1" smtClean="0"/>
              <a:t>Αρτέρμιδος</a:t>
            </a:r>
            <a:endParaRPr lang="el-GR" sz="2200" dirty="0"/>
          </a:p>
          <a:p>
            <a:pPr lvl="0">
              <a:buNone/>
            </a:pPr>
            <a:r>
              <a:rPr lang="el-GR" sz="2200" i="1" dirty="0" smtClean="0"/>
              <a:t>     Σημείο </a:t>
            </a:r>
            <a:r>
              <a:rPr lang="el-GR" sz="2200" i="1" dirty="0"/>
              <a:t>αναφοράς της αρχαίας θρησκείας στην αρχαία Κέρκυρα είναι ο ναός της Αρτέμιδος Γοργούς, ο ναός ήταν Δωρικού ρυθμού του 6ου </a:t>
            </a:r>
            <a:r>
              <a:rPr lang="el-GR" sz="2200" i="1" dirty="0" err="1"/>
              <a:t>π.χ</a:t>
            </a:r>
            <a:r>
              <a:rPr lang="el-GR" sz="2200" i="1" dirty="0"/>
              <a:t> αιώνα και </a:t>
            </a:r>
            <a:r>
              <a:rPr lang="el-GR" sz="2200" i="1" dirty="0" smtClean="0"/>
              <a:t>βρισκόταν </a:t>
            </a:r>
            <a:r>
              <a:rPr lang="el-GR" sz="2200" i="1" dirty="0"/>
              <a:t>κοντά στο σημερινό μοναστήρι των Αγίων </a:t>
            </a:r>
            <a:r>
              <a:rPr lang="el-GR" sz="2200" i="1" dirty="0" smtClean="0"/>
              <a:t>Θεοδώρων.</a:t>
            </a:r>
            <a:endParaRPr lang="de-AT"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6192688"/>
          </a:xfrm>
        </p:spPr>
        <p:txBody>
          <a:bodyPr>
            <a:normAutofit/>
          </a:bodyPr>
          <a:lstStyle/>
          <a:p>
            <a:pPr lvl="0">
              <a:buNone/>
            </a:pPr>
            <a:r>
              <a:rPr lang="el-GR" sz="2400" b="1" i="1" u="sng" dirty="0" smtClean="0"/>
              <a:t>5. Το </a:t>
            </a:r>
            <a:r>
              <a:rPr lang="el-GR" sz="2400" b="1" i="1" u="sng" dirty="0" err="1" smtClean="0"/>
              <a:t>Ηφαιστείον</a:t>
            </a:r>
            <a:endParaRPr lang="el-GR" sz="2400" dirty="0" smtClean="0"/>
          </a:p>
          <a:p>
            <a:pPr lvl="0">
              <a:buNone/>
            </a:pPr>
            <a:r>
              <a:rPr lang="el-GR" sz="2400" i="1" dirty="0"/>
              <a:t> </a:t>
            </a:r>
            <a:r>
              <a:rPr lang="el-GR" sz="2400" i="1" dirty="0" smtClean="0"/>
              <a:t>    Το </a:t>
            </a:r>
            <a:r>
              <a:rPr lang="el-GR" sz="2400" i="1" dirty="0" err="1" smtClean="0"/>
              <a:t>Ηφαιστείον</a:t>
            </a:r>
            <a:r>
              <a:rPr lang="el-GR" sz="2400" i="1" dirty="0" smtClean="0"/>
              <a:t>, </a:t>
            </a:r>
            <a:r>
              <a:rPr lang="el-GR" sz="2400" i="1" dirty="0"/>
              <a:t>o καλύτερα διατηρημένος δωρικός ναός στην ηπειρωτική Ελλάδα, ήταν αφιερωμένος από κοινού στον θεό Ήφαιστο (τον ρωμαϊκό θεό </a:t>
            </a:r>
            <a:r>
              <a:rPr lang="el-GR" sz="2400" i="1" dirty="0" err="1"/>
              <a:t>Vulcan</a:t>
            </a:r>
            <a:r>
              <a:rPr lang="el-GR" sz="2400" i="1" dirty="0"/>
              <a:t>) και στην Αθηνά Εργάνη. Χρονολογείται στο δεύτερο μισό του 5ου αιώνα </a:t>
            </a:r>
            <a:r>
              <a:rPr lang="el-GR" sz="2400" i="1" dirty="0" err="1"/>
              <a:t>π.Χ.</a:t>
            </a:r>
            <a:r>
              <a:rPr lang="el-GR" sz="2400" i="1" dirty="0"/>
              <a:t> Είναι χτισμένος κατά κύριο λόγο από πεντελικό μάρμαρο και φέρει πλούσιο γλυπτό διάκοσμο. Οι άθλοι του Ηρακλή κοσμούν την ανατολική πρόσοψη, ενώ οι άθλοι του Θησέα κοσμούν μικρά τμήματα της μεγάλης βόρειας και νότιας πλευράς. Οι σκηνές των κατορθωμάτων του Θησέα έδωσαν στο ναό τη λαϊκή ονομασία "Θησείο", ονομασία που χαρακτήρισε και όλη τη γύρω περιοχή. </a:t>
            </a:r>
            <a:r>
              <a:rPr lang="el-GR" i="1" dirty="0"/>
              <a:t/>
            </a:r>
            <a:br>
              <a:rPr lang="el-GR" i="1" dirty="0"/>
            </a:br>
            <a:endParaRPr lang="de-AT" dirty="0"/>
          </a:p>
          <a:p>
            <a:pPr>
              <a:buNone/>
            </a:pPr>
            <a:endParaRPr lang="de-A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0">
              <a:srgbClr val="5E9EFF"/>
            </a:gs>
            <a:gs pos="39999">
              <a:srgbClr val="85C2FF"/>
            </a:gs>
            <a:gs pos="70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solidFill>
                  <a:schemeClr val="accent6">
                    <a:lumMod val="75000"/>
                  </a:schemeClr>
                </a:solidFill>
              </a:rPr>
              <a:t>Το άλμπουμ μας!</a:t>
            </a:r>
            <a:endParaRPr lang="de-AT" u="sng" dirty="0">
              <a:solidFill>
                <a:schemeClr val="accent6">
                  <a:lumMod val="75000"/>
                </a:schemeClr>
              </a:solidFill>
            </a:endParaRPr>
          </a:p>
        </p:txBody>
      </p:sp>
      <p:pic>
        <p:nvPicPr>
          <p:cNvPr id="4" name="3 - Θέση περιεχομένου" descr="1086_441259485910471_634998760_n.jpg"/>
          <p:cNvPicPr>
            <a:picLocks noGrp="1" noChangeAspect="1"/>
          </p:cNvPicPr>
          <p:nvPr>
            <p:ph sz="half" idx="1"/>
          </p:nvPr>
        </p:nvPicPr>
        <p:blipFill>
          <a:blip r:embed="rId2" cstate="print"/>
          <a:stretch>
            <a:fillRect/>
          </a:stretch>
        </p:blipFill>
        <p:spPr>
          <a:xfrm>
            <a:off x="779264" y="1600200"/>
            <a:ext cx="3394472" cy="4525963"/>
          </a:xfrm>
        </p:spPr>
      </p:pic>
      <p:pic>
        <p:nvPicPr>
          <p:cNvPr id="6" name="5 - Θέση περιεχομένου" descr="46554_543817795645232_2139319419_n.jpg"/>
          <p:cNvPicPr>
            <a:picLocks noGrp="1" noChangeAspect="1"/>
          </p:cNvPicPr>
          <p:nvPr>
            <p:ph sz="half" idx="2"/>
          </p:nvPr>
        </p:nvPicPr>
        <p:blipFill>
          <a:blip r:embed="rId3" cstate="print"/>
          <a:stretch>
            <a:fillRect/>
          </a:stretch>
        </p:blipFill>
        <p:spPr>
          <a:xfrm>
            <a:off x="4283968" y="1844824"/>
            <a:ext cx="4402832" cy="424847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22722_441260852577001_29879458_n.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396</Words>
  <Application>Microsoft Office PowerPoint</Application>
  <PresentationFormat>Προβολή στην οθόνη (4:3)</PresentationFormat>
  <Paragraphs>29</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Δωρικός Ρυθμός</vt:lpstr>
      <vt:lpstr>Λίγα λόγια….</vt:lpstr>
      <vt:lpstr>Χαρακτηριστικά Δωρικού Ρυθμού</vt:lpstr>
      <vt:lpstr>Διαφάνεια 4</vt:lpstr>
      <vt:lpstr>Σπουδαιότεροι ναοί Δωρικού  Ρυθμού εντός Ελλάδος! </vt:lpstr>
      <vt:lpstr>Διαφάνεια 6</vt:lpstr>
      <vt:lpstr>Διαφάνεια 7</vt:lpstr>
      <vt:lpstr>Το άλμπουμ μας!</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Αγγελική</dc:creator>
  <cp:lastModifiedBy>Αγγελική</cp:lastModifiedBy>
  <cp:revision>18</cp:revision>
  <dcterms:created xsi:type="dcterms:W3CDTF">2012-11-05T08:05:31Z</dcterms:created>
  <dcterms:modified xsi:type="dcterms:W3CDTF">2012-11-06T13:38:43Z</dcterms:modified>
</cp:coreProperties>
</file>